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63"/>
  </p:notesMasterIdLst>
  <p:handoutMasterIdLst>
    <p:handoutMasterId r:id="rId64"/>
  </p:handoutMasterIdLst>
  <p:sldIdLst>
    <p:sldId id="495" r:id="rId2"/>
    <p:sldId id="503" r:id="rId3"/>
    <p:sldId id="504" r:id="rId4"/>
    <p:sldId id="446" r:id="rId5"/>
    <p:sldId id="447" r:id="rId6"/>
    <p:sldId id="485" r:id="rId7"/>
    <p:sldId id="448" r:id="rId8"/>
    <p:sldId id="486" r:id="rId9"/>
    <p:sldId id="484" r:id="rId10"/>
    <p:sldId id="449" r:id="rId11"/>
    <p:sldId id="488" r:id="rId12"/>
    <p:sldId id="487" r:id="rId13"/>
    <p:sldId id="451" r:id="rId14"/>
    <p:sldId id="452" r:id="rId15"/>
    <p:sldId id="489" r:id="rId16"/>
    <p:sldId id="453" r:id="rId17"/>
    <p:sldId id="454" r:id="rId18"/>
    <p:sldId id="480" r:id="rId19"/>
    <p:sldId id="455" r:id="rId20"/>
    <p:sldId id="456" r:id="rId21"/>
    <p:sldId id="331" r:id="rId22"/>
    <p:sldId id="332" r:id="rId23"/>
    <p:sldId id="350" r:id="rId24"/>
    <p:sldId id="457" r:id="rId25"/>
    <p:sldId id="460" r:id="rId26"/>
    <p:sldId id="490" r:id="rId27"/>
    <p:sldId id="351" r:id="rId28"/>
    <p:sldId id="459" r:id="rId29"/>
    <p:sldId id="458" r:id="rId30"/>
    <p:sldId id="462" r:id="rId31"/>
    <p:sldId id="491" r:id="rId32"/>
    <p:sldId id="463" r:id="rId33"/>
    <p:sldId id="492" r:id="rId34"/>
    <p:sldId id="464" r:id="rId35"/>
    <p:sldId id="465" r:id="rId36"/>
    <p:sldId id="466" r:id="rId37"/>
    <p:sldId id="468" r:id="rId38"/>
    <p:sldId id="469" r:id="rId39"/>
    <p:sldId id="470" r:id="rId40"/>
    <p:sldId id="493" r:id="rId41"/>
    <p:sldId id="471" r:id="rId42"/>
    <p:sldId id="477" r:id="rId43"/>
    <p:sldId id="481" r:id="rId44"/>
    <p:sldId id="482" r:id="rId45"/>
    <p:sldId id="483" r:id="rId46"/>
    <p:sldId id="472" r:id="rId47"/>
    <p:sldId id="494" r:id="rId48"/>
    <p:sldId id="473" r:id="rId49"/>
    <p:sldId id="474" r:id="rId50"/>
    <p:sldId id="475" r:id="rId51"/>
    <p:sldId id="476" r:id="rId52"/>
    <p:sldId id="467" r:id="rId53"/>
    <p:sldId id="478" r:id="rId54"/>
    <p:sldId id="479" r:id="rId55"/>
    <p:sldId id="496" r:id="rId56"/>
    <p:sldId id="497" r:id="rId57"/>
    <p:sldId id="498" r:id="rId58"/>
    <p:sldId id="499" r:id="rId59"/>
    <p:sldId id="500" r:id="rId60"/>
    <p:sldId id="501" r:id="rId61"/>
    <p:sldId id="502" r:id="rId62"/>
  </p:sldIdLst>
  <p:sldSz cx="9144000" cy="6858000" type="screen4x3"/>
  <p:notesSz cx="6781800" cy="9918700"/>
  <p:defaultTextStyle>
    <a:defPPr>
      <a:defRPr lang="en-GB"/>
    </a:defPPr>
    <a:lvl1pPr algn="ctr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n"/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n"/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n"/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n"/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anose="05000000000000000000" pitchFamily="2" charset="2"/>
      <a:buChar char="n"/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stas Berberidis" initials="K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CB4A6"/>
    <a:srgbClr val="FFFF99"/>
    <a:srgbClr val="FFE0A3"/>
    <a:srgbClr val="CCEC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88351" autoAdjust="0"/>
  </p:normalViewPr>
  <p:slideViewPr>
    <p:cSldViewPr>
      <p:cViewPr varScale="1">
        <p:scale>
          <a:sx n="54" d="100"/>
          <a:sy n="54" d="100"/>
        </p:scale>
        <p:origin x="298" y="62"/>
      </p:cViewPr>
      <p:guideLst>
        <p:guide orient="horz" pos="22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78"/>
      </p:cViewPr>
      <p:guideLst>
        <p:guide orient="horz" pos="3124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11-02T14:10:02.880" idx="1">
    <p:pos x="4703" y="2053"/>
    <p:text>Θυμίσουμε ότι σύμφωνα με τον Κανόνα του Bayes:
p(x,y)=p(x/y)*p(y)</p:text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7" tIns="48224" rIns="96447" bIns="48224" numCol="1" anchor="t" anchorCtr="0" compatLnSpc="1">
            <a:prstTxWarp prst="textNoShape">
              <a:avLst/>
            </a:prstTxWarp>
          </a:bodyPr>
          <a:lstStyle>
            <a:lvl1pPr algn="l" defTabSz="965200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7" tIns="48224" rIns="96447" bIns="48224" numCol="1" anchor="t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7" tIns="48224" rIns="96447" bIns="48224" numCol="1" anchor="b" anchorCtr="0" compatLnSpc="1">
            <a:prstTxWarp prst="textNoShape">
              <a:avLst/>
            </a:prstTxWarp>
          </a:bodyPr>
          <a:lstStyle>
            <a:lvl1pPr algn="l" defTabSz="965200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7" tIns="48224" rIns="96447" bIns="48224" numCol="1" anchor="b" anchorCtr="0" compatLnSpc="1">
            <a:prstTxWarp prst="textNoShape">
              <a:avLst/>
            </a:prstTxWarp>
          </a:bodyPr>
          <a:lstStyle>
            <a:lvl1pPr algn="r" defTabSz="965200">
              <a:spcBef>
                <a:spcPct val="0"/>
              </a:spcBef>
              <a:buClrTx/>
              <a:buSzTx/>
              <a:buFontTx/>
              <a:buNone/>
              <a:defRPr sz="1300"/>
            </a:lvl1pPr>
          </a:lstStyle>
          <a:p>
            <a:fld id="{24FF6DC5-1B10-4FAF-A090-CE463B0BE5AC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343132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algn="l" defTabSz="9223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400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31838"/>
            <a:ext cx="4984750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7205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00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algn="l" defTabSz="9223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9750"/>
            <a:ext cx="29400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2155E806-F821-4000-8C32-FB47350E5328}" type="slidenum">
              <a:rPr lang="en-GB" altLang="el-GR"/>
              <a:pPr/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330756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030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F4A3DD-44C0-4604-A2DD-99F65E5E964F}" type="slidenum">
              <a:rPr lang="en-GB" altLang="el-GR" sz="1200"/>
              <a:pPr eaLnBrk="1" hangingPunct="1"/>
              <a:t>10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719089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F4A3DD-44C0-4604-A2DD-99F65E5E964F}" type="slidenum">
              <a:rPr lang="en-GB" altLang="el-GR" sz="1200"/>
              <a:pPr eaLnBrk="1" hangingPunct="1"/>
              <a:t>11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243730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FE7E4D0-1533-4E7F-8790-AB7141B2EF51}" type="slidenum">
              <a:rPr lang="en-GB" altLang="el-GR" sz="1200"/>
              <a:pPr eaLnBrk="1" hangingPunct="1"/>
              <a:t>12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035676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28893CE-D91A-489D-A82A-2E53A645B449}" type="slidenum">
              <a:rPr lang="en-GB" altLang="el-GR" sz="1200"/>
              <a:pPr eaLnBrk="1" hangingPunct="1"/>
              <a:t>13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5100467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BA8B73E-2481-4454-BCA0-81F44CD4A08A}" type="slidenum">
              <a:rPr lang="en-GB" altLang="el-GR" sz="1200"/>
              <a:pPr eaLnBrk="1" hangingPunct="1"/>
              <a:t>14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012254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BA8B73E-2481-4454-BCA0-81F44CD4A08A}" type="slidenum">
              <a:rPr lang="en-GB" altLang="el-GR" sz="1200"/>
              <a:pPr eaLnBrk="1" hangingPunct="1"/>
              <a:t>15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484591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DF2B621-484E-4CBD-BBED-203C2C5F79D3}" type="slidenum">
              <a:rPr lang="en-GB" altLang="el-GR" sz="1200"/>
              <a:pPr eaLnBrk="1" hangingPunct="1"/>
              <a:t>16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2999728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1B60E71-073C-4AB7-B90F-DE4E23DE286F}" type="slidenum">
              <a:rPr lang="en-GB" altLang="el-GR" sz="1200"/>
              <a:pPr eaLnBrk="1" hangingPunct="1"/>
              <a:t>17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015192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CF2EB03-26BF-45E4-8AD3-3FE581446F8B}" type="slidenum">
              <a:rPr lang="en-GB" altLang="el-GR" sz="1200"/>
              <a:pPr eaLnBrk="1" hangingPunct="1"/>
              <a:t>18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1519411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36D70FB-A17C-4C1C-ACC0-6A71E826E6E5}" type="slidenum">
              <a:rPr lang="en-GB" altLang="el-GR" sz="1200"/>
              <a:pPr eaLnBrk="1" hangingPunct="1"/>
              <a:t>19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27064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09833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8ECCC56-7A01-4279-ACA0-422BCD997066}" type="slidenum">
              <a:rPr lang="en-GB" altLang="el-GR" sz="1200"/>
              <a:pPr eaLnBrk="1" hangingPunct="1"/>
              <a:t>20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13998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5F377F8-95FC-4ECD-B732-5D5BE67ED3BA}" type="slidenum">
              <a:rPr lang="en-GB" altLang="el-GR" sz="1200"/>
              <a:pPr eaLnBrk="1" hangingPunct="1"/>
              <a:t>21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244729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 smtClean="0"/>
              <a:t>Ιδιότητα 1:   </a:t>
            </a:r>
            <a:r>
              <a:rPr lang="en-US" altLang="el-GR" smtClean="0"/>
              <a:t>prokyptei apo  p(x,y)=p(x/y)p(y)</a:t>
            </a:r>
            <a:endParaRPr lang="el-GR" altLang="el-GR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6D02E85-BA5A-498C-AAA7-05A4A65FB0B5}" type="slidenum">
              <a:rPr lang="en-GB" altLang="el-GR" sz="1200"/>
              <a:pPr eaLnBrk="1" hangingPunct="1"/>
              <a:t>22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3469018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C81C941-6338-48D8-B0AA-8656AC6CCDBD}" type="slidenum">
              <a:rPr lang="en-GB" altLang="el-GR" sz="1200"/>
              <a:pPr eaLnBrk="1" hangingPunct="1"/>
              <a:t>23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6404265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C8C1F70-67C8-4414-A009-4667788E0034}" type="slidenum">
              <a:rPr lang="en-GB" altLang="el-GR" sz="1200"/>
              <a:pPr eaLnBrk="1" hangingPunct="1"/>
              <a:t>24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8295247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dirty="0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C4DA5F-A45C-466D-B9FB-4FD62232FB23}" type="slidenum">
              <a:rPr lang="en-GB" altLang="el-GR" sz="1200"/>
              <a:pPr eaLnBrk="1" hangingPunct="1"/>
              <a:t>25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1119297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C4DA5F-A45C-466D-B9FB-4FD62232FB23}" type="slidenum">
              <a:rPr lang="en-GB" altLang="el-GR" sz="1200"/>
              <a:pPr eaLnBrk="1" hangingPunct="1"/>
              <a:t>26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0509013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 smtClean="0"/>
              <a:t>Ιδιότητα 1:  </a:t>
            </a:r>
            <a:r>
              <a:rPr lang="en-US" altLang="el-GR" smtClean="0"/>
              <a:t>We cannot lose information, on the average, by observing the output of the channel.  The mutual information is zero if, and only if, the input and output symbols are statistically independent.</a:t>
            </a:r>
          </a:p>
          <a:p>
            <a:r>
              <a:rPr lang="el-GR" altLang="el-GR" smtClean="0"/>
              <a:t>Ιδιότητα 2:  </a:t>
            </a:r>
            <a:r>
              <a:rPr lang="en-US" altLang="el-GR" smtClean="0"/>
              <a:t>I(X;Y) is a measure of the uncertainty about the channel output that is resolved by sending the channel input</a:t>
            </a:r>
          </a:p>
          <a:p>
            <a:endParaRPr lang="en-US" altLang="el-GR" smtClean="0"/>
          </a:p>
          <a:p>
            <a:endParaRPr lang="el-GR" altLang="el-GR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DA723DC-AC7B-4F93-989F-B6161766DC26}" type="slidenum">
              <a:rPr lang="en-GB" altLang="el-GR" sz="1200"/>
              <a:pPr eaLnBrk="1" hangingPunct="1"/>
              <a:t>27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2218389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AE39A97-75BE-4588-A6B8-FCD412FE033F}" type="slidenum">
              <a:rPr lang="en-GB" altLang="el-GR" sz="1200"/>
              <a:pPr eaLnBrk="1" hangingPunct="1"/>
              <a:t>28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5640100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altLang="el-GR" smtClean="0">
                <a:solidFill>
                  <a:srgbClr val="0033CC"/>
                </a:solidFill>
              </a:rPr>
              <a:t>Απάντηση:</a:t>
            </a:r>
            <a:r>
              <a:rPr lang="el-GR" altLang="el-GR" smtClean="0"/>
              <a:t> η </a:t>
            </a:r>
            <a:r>
              <a:rPr lang="en-US" altLang="el-GR" smtClean="0"/>
              <a:t>joint entropy </a:t>
            </a:r>
            <a:r>
              <a:rPr lang="el-GR" altLang="el-GR" i="1" smtClean="0"/>
              <a:t>Η(Χ,Υ)</a:t>
            </a:r>
            <a:endParaRPr lang="en-GB" altLang="el-GR" i="1" smtClean="0"/>
          </a:p>
          <a:p>
            <a:endParaRPr lang="el-GR" altLang="el-GR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23F73BF-581A-40DA-A900-DB1F4C545DD3}" type="slidenum">
              <a:rPr lang="en-GB" altLang="el-GR" sz="1200"/>
              <a:pPr eaLnBrk="1" hangingPunct="1"/>
              <a:t>29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857340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4545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BB7DE1C-6BCE-4FEF-B789-86F1DC044D21}" type="slidenum">
              <a:rPr lang="en-GB" altLang="el-GR" sz="1200"/>
              <a:pPr eaLnBrk="1" hangingPunct="1"/>
              <a:t>30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5399077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BB7DE1C-6BCE-4FEF-B789-86F1DC044D21}" type="slidenum">
              <a:rPr lang="en-GB" altLang="el-GR" sz="1200"/>
              <a:pPr eaLnBrk="1" hangingPunct="1"/>
              <a:t>31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7089705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6CACB80-CAA4-4FCA-AF6D-5EAFD5FF12D4}" type="slidenum">
              <a:rPr lang="en-GB" altLang="el-GR" sz="1200"/>
              <a:pPr eaLnBrk="1" hangingPunct="1"/>
              <a:t>32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7878733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6CACB80-CAA4-4FCA-AF6D-5EAFD5FF12D4}" type="slidenum">
              <a:rPr lang="en-GB" altLang="el-GR" sz="1200"/>
              <a:pPr eaLnBrk="1" hangingPunct="1"/>
              <a:t>33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000284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6930CD9-B20C-49C5-A11C-7E50CEB7B4B3}" type="slidenum">
              <a:rPr lang="en-GB" altLang="el-GR" sz="1200"/>
              <a:pPr eaLnBrk="1" hangingPunct="1"/>
              <a:t>34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1752446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0039DA4-F622-48E7-A3BA-98977510B614}" type="slidenum">
              <a:rPr lang="en-GB" altLang="el-GR" sz="1200"/>
              <a:pPr eaLnBrk="1" hangingPunct="1"/>
              <a:t>35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643061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F055263-D7F3-420E-9043-E9616328BC75}" type="slidenum">
              <a:rPr lang="en-GB" altLang="el-GR" sz="1200"/>
              <a:pPr eaLnBrk="1" hangingPunct="1"/>
              <a:t>36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4799638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l-GR" smtClean="0"/>
              <a:t>C=I(X;Y) ,    (typos gia I(X;Y), vlepe slide 1</a:t>
            </a:r>
            <a:r>
              <a:rPr lang="el-GR" altLang="el-GR" smtClean="0"/>
              <a:t>9</a:t>
            </a:r>
            <a:r>
              <a:rPr lang="en-US" altLang="el-GR" smtClean="0"/>
              <a:t>),  p(y0/x1)=p(y1/x0)=1-p,   p(y0/x0)=p(y1/x1)=p,  p(xj,yk)=p(yk/xj)*p(xj),  p(y</a:t>
            </a:r>
            <a:r>
              <a:rPr lang="el-GR" altLang="el-GR" smtClean="0"/>
              <a:t>κ)=\</a:t>
            </a:r>
            <a:r>
              <a:rPr lang="en-US" altLang="el-GR" smtClean="0"/>
              <a:t>sum_{j=1:2}{p(yk/xj)p(xj)}</a:t>
            </a:r>
            <a:endParaRPr lang="el-GR" altLang="el-GR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87C9C3A-CAF6-473E-8CAE-4491F29B70FE}" type="slidenum">
              <a:rPr lang="en-GB" altLang="el-GR" sz="1200"/>
              <a:pPr eaLnBrk="1" hangingPunct="1"/>
              <a:t>37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8647576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53820C1-F144-41FC-8675-A8B00D247CFB}" type="slidenum">
              <a:rPr lang="en-GB" altLang="el-GR" sz="1200"/>
              <a:pPr eaLnBrk="1" hangingPunct="1"/>
              <a:t>38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2100122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EB716C9-725A-428B-8BB3-DD5F4ED2453E}" type="slidenum">
              <a:rPr lang="en-GB" altLang="el-GR" sz="1200"/>
              <a:pPr eaLnBrk="1" hangingPunct="1"/>
              <a:t>39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80362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5D61211-7445-4B90-AB86-54AEC09C620A}" type="slidenum">
              <a:rPr lang="en-GB" altLang="el-GR" sz="1200"/>
              <a:pPr eaLnBrk="1" hangingPunct="1"/>
              <a:t>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17821301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EB716C9-725A-428B-8BB3-DD5F4ED2453E}" type="slidenum">
              <a:rPr lang="en-GB" altLang="el-GR" sz="1200"/>
              <a:pPr eaLnBrk="1" hangingPunct="1"/>
              <a:t>40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3560871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004134-9729-48AB-9D5D-6523BF5BB521}" type="slidenum">
              <a:rPr lang="en-GB" altLang="el-GR" sz="1200"/>
              <a:pPr eaLnBrk="1" hangingPunct="1"/>
              <a:t>41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1979750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6ADC8E9-7E1B-46B8-916E-ADFADF6DB84B}" type="slidenum">
              <a:rPr lang="en-GB" altLang="el-GR" sz="1200"/>
              <a:pPr eaLnBrk="1" hangingPunct="1"/>
              <a:t>42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1541008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680B853-D0D0-44DB-B48C-5F72F7DE5E59}" type="slidenum">
              <a:rPr lang="en-GB" altLang="el-GR" sz="1200"/>
              <a:pPr eaLnBrk="1" hangingPunct="1"/>
              <a:t>43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12368067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01FDD51-3D27-4618-A170-E7B7010D90CB}" type="slidenum">
              <a:rPr lang="en-GB" altLang="el-GR" sz="1200"/>
              <a:pPr eaLnBrk="1" hangingPunct="1"/>
              <a:t>44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82068076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l-GR" smtClean="0"/>
              <a:t>Nat:  A nat (sometimes also nit or nepit) is a logarithmic unit of information or entropy, based on natural logarithms and powers of e, rather than the powers of 2 and base 2 logarithms which define the bit. The nat is the natural unit for differential entropy. </a:t>
            </a:r>
          </a:p>
          <a:p>
            <a:r>
              <a:rPr lang="en-US" altLang="el-GR" smtClean="0"/>
              <a:t>One nat corresponds to about 1.44 bits.</a:t>
            </a:r>
            <a:endParaRPr lang="el-GR" altLang="el-GR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0EA1014-D381-4E2E-B5F4-8DF55CFA5D28}" type="slidenum">
              <a:rPr lang="en-GB" altLang="el-GR" sz="1200"/>
              <a:pPr eaLnBrk="1" hangingPunct="1"/>
              <a:t>45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26018485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6AC8820-9F04-4385-BA2A-3C54BCED12A8}" type="slidenum">
              <a:rPr lang="en-GB" altLang="el-GR" sz="1200"/>
              <a:pPr eaLnBrk="1" hangingPunct="1"/>
              <a:t>46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85947238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6AC8820-9F04-4385-BA2A-3C54BCED12A8}" type="slidenum">
              <a:rPr lang="en-GB" altLang="el-GR" sz="1200"/>
              <a:pPr eaLnBrk="1" hangingPunct="1"/>
              <a:t>47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226787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l-GR" smtClean="0"/>
              <a:t>Discrete-Time Memoryless Gaussian Channel</a:t>
            </a:r>
            <a:r>
              <a:rPr lang="el-GR" altLang="el-GR" smtClean="0"/>
              <a:t>  (αν είναι συνεχούς χρόνου μπορεί, μιας και είναι ζωνοπεριορισμένο, να δειγματοληπτηθεί κατάλληλα). 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664FFDD-D138-4F23-A6D1-AEB99640196D}" type="slidenum">
              <a:rPr lang="en-GB" altLang="el-GR" sz="1200"/>
              <a:pPr eaLnBrk="1" hangingPunct="1"/>
              <a:t>48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56317013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83810E9-9A71-4701-9AF4-2E41FD8AFA34}" type="slidenum">
              <a:rPr lang="en-GB" altLang="el-GR" sz="1200"/>
              <a:pPr eaLnBrk="1" hangingPunct="1"/>
              <a:t>49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853369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B29EEC5-9A19-42AF-8715-F5C5BDDAC601}" type="slidenum">
              <a:rPr lang="en-GB" altLang="el-GR" sz="1200"/>
              <a:pPr eaLnBrk="1" hangingPunct="1"/>
              <a:t>5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04632725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698B07B-12A8-4E48-AE97-57BB2204ABD5}" type="slidenum">
              <a:rPr lang="en-GB" altLang="el-GR" sz="1200"/>
              <a:pPr eaLnBrk="1" hangingPunct="1"/>
              <a:t>50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37150247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577CE05-76FD-413F-887B-D37D4F765122}" type="slidenum">
              <a:rPr lang="en-GB" altLang="el-GR" sz="1200"/>
              <a:pPr eaLnBrk="1" hangingPunct="1"/>
              <a:t>51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93765073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7283EB4-9CB4-4E0D-9055-CC9AE151C896}" type="slidenum">
              <a:rPr lang="en-GB" altLang="el-GR" sz="1200"/>
              <a:pPr eaLnBrk="1" hangingPunct="1"/>
              <a:t>52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4835115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EBC50A5-6313-4DAF-B8D3-32B4F5C1486F}" type="slidenum">
              <a:rPr lang="en-GB" altLang="el-GR" sz="1200"/>
              <a:pPr eaLnBrk="1" hangingPunct="1"/>
              <a:t>53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6813915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D94A7A7-F40C-409A-B919-A0BA4FBFE93C}" type="slidenum">
              <a:rPr lang="en-GB" altLang="el-GR" sz="1200"/>
              <a:pPr eaLnBrk="1" hangingPunct="1"/>
              <a:t>54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10584078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906014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952212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25071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057983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4996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B29EEC5-9A19-42AF-8715-F5C5BDDAC601}" type="slidenum">
              <a:rPr lang="en-GB" altLang="el-GR" sz="1200"/>
              <a:pPr eaLnBrk="1" hangingPunct="1"/>
              <a:t>6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283705623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053856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3727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921C229-43F4-4327-BB52-FC757ACFD87C}" type="slidenum">
              <a:rPr lang="en-GB" altLang="el-GR" sz="1200"/>
              <a:pPr eaLnBrk="1" hangingPunct="1"/>
              <a:t>7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3571569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921C229-43F4-4327-BB52-FC757ACFD87C}" type="slidenum">
              <a:rPr lang="en-GB" altLang="el-GR" sz="1200"/>
              <a:pPr eaLnBrk="1" hangingPunct="1"/>
              <a:t>8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4257733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22338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defTabSz="92233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18E042B-DBF8-4B01-8126-B39E90D8FA11}" type="slidenum">
              <a:rPr lang="en-GB" altLang="el-GR" sz="1200"/>
              <a:pPr eaLnBrk="1" hangingPunct="1"/>
              <a:t>9</a:t>
            </a:fld>
            <a:endParaRPr lang="en-GB" altLang="el-GR" sz="1200"/>
          </a:p>
        </p:txBody>
      </p:sp>
    </p:spTree>
    <p:extLst>
      <p:ext uri="{BB962C8B-B14F-4D97-AF65-F5344CB8AC3E}">
        <p14:creationId xmlns:p14="http://schemas.microsoft.com/office/powerpoint/2010/main" val="647317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112731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12936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pic>
        <p:nvPicPr>
          <p:cNvPr id="4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73643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27038" y="742950"/>
            <a:ext cx="40767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138" y="742950"/>
            <a:ext cx="40767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03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27038" y="742950"/>
            <a:ext cx="40767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6138" y="742950"/>
            <a:ext cx="4076700" cy="2781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6138" y="3676650"/>
            <a:ext cx="4076700" cy="2781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9621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7278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27697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66653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9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87871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17766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9488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98804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noFill/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>
                <a:buNone/>
              </a:pPr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Εικόνα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04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422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1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7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9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0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4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5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7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9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0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3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52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notesSlide" Target="../notesSlides/notesSlide54.xml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47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2006575"/>
            <a:ext cx="9144000" cy="1470025"/>
          </a:xfrm>
        </p:spPr>
        <p:txBody>
          <a:bodyPr>
            <a:normAutofit/>
          </a:bodyPr>
          <a:lstStyle/>
          <a:p>
            <a:r>
              <a:rPr lang="el-GR" sz="4100" dirty="0" smtClean="0">
                <a:solidFill>
                  <a:srgbClr val="5075BC"/>
                </a:solidFill>
              </a:rPr>
              <a:t>Ψηφιακές </a:t>
            </a:r>
            <a:r>
              <a:rPr lang="el-GR" sz="4100" dirty="0" err="1" smtClean="0">
                <a:solidFill>
                  <a:srgbClr val="5075BC"/>
                </a:solidFill>
              </a:rPr>
              <a:t>Τηλεπικοινωνιές</a:t>
            </a:r>
            <a:endParaRPr lang="el-GR" sz="41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39552" y="3384822"/>
            <a:ext cx="8136904" cy="30685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l-GR" sz="2800" dirty="0"/>
              <a:t>Θεωρία </a:t>
            </a:r>
            <a:r>
              <a:rPr lang="el-GR" sz="2800" dirty="0" smtClean="0"/>
              <a:t>Πληροφορίας και Χωρητικότητα </a:t>
            </a:r>
            <a:r>
              <a:rPr lang="el-GR" sz="2800" dirty="0"/>
              <a:t>Καναλιού</a:t>
            </a:r>
            <a:endParaRPr lang="en-US" sz="2800" dirty="0"/>
          </a:p>
          <a:p>
            <a:pPr>
              <a:spcAft>
                <a:spcPts val="1800"/>
              </a:spcAft>
              <a:defRPr/>
            </a:pPr>
            <a:r>
              <a:rPr lang="en-US" sz="2800" dirty="0" smtClean="0"/>
              <a:t>  </a:t>
            </a:r>
            <a:r>
              <a:rPr lang="el-GR" sz="2800" dirty="0" smtClean="0"/>
              <a:t> </a:t>
            </a:r>
            <a:br>
              <a:rPr lang="el-GR" sz="2800" dirty="0" smtClean="0"/>
            </a:br>
            <a:r>
              <a:rPr lang="el-GR" sz="2800" dirty="0" smtClean="0"/>
              <a:t>Καθηγητής Κώστας Μπερμπερίδης</a:t>
            </a:r>
          </a:p>
          <a:p>
            <a:r>
              <a:rPr lang="el-GR" sz="2800" dirty="0" smtClean="0"/>
              <a:t>Πολυτεχνική Σχολή</a:t>
            </a:r>
          </a:p>
          <a:p>
            <a:r>
              <a:rPr lang="el-GR" sz="2800" dirty="0" smtClean="0"/>
              <a:t>Τμήμα Μηχανικών Η/Υ και Πληροφορικής</a:t>
            </a:r>
            <a:endParaRPr lang="en-US" sz="2800" dirty="0" smtClean="0"/>
          </a:p>
          <a:p>
            <a:endParaRPr lang="el-GR" sz="2800" dirty="0" smtClean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506460"/>
            <a:ext cx="4514857" cy="935086"/>
          </a:xfrm>
          <a:prstGeom prst="rect">
            <a:avLst/>
          </a:prstGeom>
        </p:spPr>
      </p:pic>
      <p:pic>
        <p:nvPicPr>
          <p:cNvPr id="13" name="Εικόνα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305" y="279862"/>
            <a:ext cx="3692664" cy="138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Διακριτό Κανάλι Χωρίς Μνήμη</a:t>
            </a:r>
            <a:endParaRPr lang="en-US" sz="3600" dirty="0" smtClean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453164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000" dirty="0" smtClean="0">
                <a:solidFill>
                  <a:srgbClr val="0033CC"/>
                </a:solidFill>
              </a:rPr>
              <a:t>Discrete Memoryless Channel (DMC)</a:t>
            </a: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000" dirty="0" smtClean="0"/>
              <a:t>Είναι το απλούστερο αλλά και βασικότερο μοντέλο καναλιού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Διακριτό:</a:t>
            </a:r>
            <a:r>
              <a:rPr lang="el-GR" sz="2000" dirty="0" smtClean="0"/>
              <a:t> </a:t>
            </a:r>
          </a:p>
          <a:p>
            <a:pPr lvl="1" eaLnBrk="1" hangingPunct="1">
              <a:defRPr/>
            </a:pPr>
            <a:r>
              <a:rPr lang="el-GR" sz="2000" dirty="0" smtClean="0"/>
              <a:t>διακριτού χρόνου</a:t>
            </a:r>
          </a:p>
          <a:p>
            <a:pPr lvl="1" eaLnBrk="1" hangingPunct="1">
              <a:defRPr/>
            </a:pPr>
            <a:r>
              <a:rPr lang="el-GR" sz="2000" dirty="0" smtClean="0"/>
              <a:t>η είσοδος και η έξοδος ανήκουν σε διακριτά αλφάβητα</a:t>
            </a:r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Χωρίς Μνήμη:</a:t>
            </a:r>
            <a:r>
              <a:rPr lang="el-GR" sz="2000" dirty="0" smtClean="0"/>
              <a:t> κάθε έξοδος εξαρτάται μόνο από την αντίστοιχη είσοδο και όχι από παλαιότερες</a:t>
            </a:r>
          </a:p>
          <a:p>
            <a:pPr lvl="1" eaLnBrk="1" hangingPunct="1">
              <a:defRPr/>
            </a:pPr>
            <a:endParaRPr lang="en-US" sz="2000" dirty="0" smtClean="0"/>
          </a:p>
        </p:txBody>
      </p:sp>
      <p:grpSp>
        <p:nvGrpSpPr>
          <p:cNvPr id="1031" name="Group 21"/>
          <p:cNvGrpSpPr>
            <a:grpSpLocks/>
          </p:cNvGrpSpPr>
          <p:nvPr/>
        </p:nvGrpSpPr>
        <p:grpSpPr bwMode="auto">
          <a:xfrm>
            <a:off x="2168549" y="2564383"/>
            <a:ext cx="5211763" cy="936625"/>
            <a:chOff x="1013" y="1570"/>
            <a:chExt cx="3283" cy="590"/>
          </a:xfrm>
        </p:grpSpPr>
        <p:graphicFrame>
          <p:nvGraphicFramePr>
            <p:cNvPr id="1026" name="Object 22"/>
            <p:cNvGraphicFramePr>
              <a:graphicFrameLocks noChangeAspect="1"/>
            </p:cNvGraphicFramePr>
            <p:nvPr/>
          </p:nvGraphicFramePr>
          <p:xfrm>
            <a:off x="1013" y="1711"/>
            <a:ext cx="339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" name="Equation" r:id="rId4" imgW="177480" imgH="164880" progId="Equation.DSMT4">
                    <p:embed/>
                  </p:oleObj>
                </mc:Choice>
                <mc:Fallback>
                  <p:oleObj name="Equation" r:id="rId4" imgW="177480" imgH="164880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3" y="1711"/>
                          <a:ext cx="339" cy="314"/>
                        </a:xfrm>
                        <a:prstGeom prst="rect">
                          <a:avLst/>
                        </a:prstGeom>
                        <a:solidFill>
                          <a:srgbClr val="CCECFF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2" name="Line 23"/>
            <p:cNvSpPr>
              <a:spLocks noChangeShapeType="1"/>
            </p:cNvSpPr>
            <p:nvPr/>
          </p:nvSpPr>
          <p:spPr bwMode="auto">
            <a:xfrm>
              <a:off x="1383" y="1888"/>
              <a:ext cx="59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3" name="Line 24"/>
            <p:cNvSpPr>
              <a:spLocks noChangeShapeType="1"/>
            </p:cNvSpPr>
            <p:nvPr/>
          </p:nvSpPr>
          <p:spPr bwMode="auto">
            <a:xfrm>
              <a:off x="3379" y="1888"/>
              <a:ext cx="635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4" name="Text Box 25"/>
            <p:cNvSpPr txBox="1">
              <a:spLocks noChangeArrowheads="1"/>
            </p:cNvSpPr>
            <p:nvPr/>
          </p:nvSpPr>
          <p:spPr bwMode="auto">
            <a:xfrm>
              <a:off x="2368" y="1774"/>
              <a:ext cx="5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Κανάλι</a:t>
              </a:r>
              <a:endParaRPr lang="en-US" altLang="el-GR"/>
            </a:p>
          </p:txBody>
        </p:sp>
        <p:sp>
          <p:nvSpPr>
            <p:cNvPr id="1035" name="Rectangle 26"/>
            <p:cNvSpPr>
              <a:spLocks noChangeArrowheads="1"/>
            </p:cNvSpPr>
            <p:nvPr/>
          </p:nvSpPr>
          <p:spPr bwMode="auto">
            <a:xfrm>
              <a:off x="1973" y="1570"/>
              <a:ext cx="1406" cy="590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1027" name="Object 27"/>
            <p:cNvGraphicFramePr>
              <a:graphicFrameLocks noChangeAspect="1"/>
            </p:cNvGraphicFramePr>
            <p:nvPr/>
          </p:nvGraphicFramePr>
          <p:xfrm>
            <a:off x="4028" y="1754"/>
            <a:ext cx="268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3" name="Equation" r:id="rId6" imgW="139680" imgH="164880" progId="Equation.DSMT4">
                    <p:embed/>
                  </p:oleObj>
                </mc:Choice>
                <mc:Fallback>
                  <p:oleObj name="Equation" r:id="rId6" imgW="139680" imgH="16488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8" y="1754"/>
                          <a:ext cx="268" cy="317"/>
                        </a:xfrm>
                        <a:prstGeom prst="rect">
                          <a:avLst/>
                        </a:prstGeom>
                        <a:solidFill>
                          <a:srgbClr val="CCECFF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3600" dirty="0"/>
              <a:t>Περιγραφή ενός</a:t>
            </a:r>
            <a:r>
              <a:rPr lang="en-US" sz="3600" dirty="0"/>
              <a:t> DMC (1</a:t>
            </a:r>
            <a:r>
              <a:rPr lang="el-GR" sz="3600" dirty="0"/>
              <a:t> από 2)</a:t>
            </a:r>
            <a:endParaRPr lang="en-US" sz="3600" dirty="0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27038" y="1417638"/>
            <a:ext cx="8393112" cy="4603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buClrTx/>
              <a:buSzTx/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Tx/>
              <a:buSzTx/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Αλφάβητο Εισόδου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AutoNum type="arabicPeriod"/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Tx/>
              <a:buSzTx/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Αλφάβητο Εξόδου</a:t>
            </a:r>
          </a:p>
          <a:p>
            <a:pPr marL="800100" lvl="1" indent="-342900" fontAlgn="auto">
              <a:lnSpc>
                <a:spcPct val="90000"/>
              </a:lnSpc>
              <a:spcAft>
                <a:spcPts val="0"/>
              </a:spcAft>
              <a:buClrTx/>
              <a:buSzTx/>
              <a:defRPr/>
            </a:pPr>
            <a:endParaRPr lang="el-GR" sz="2400" dirty="0" smtClean="0"/>
          </a:p>
          <a:p>
            <a:pPr marL="800100" lvl="1" indent="-342900" fontAlgn="auto">
              <a:lnSpc>
                <a:spcPct val="90000"/>
              </a:lnSpc>
              <a:spcAft>
                <a:spcPts val="300"/>
              </a:spcAft>
              <a:buClrTx/>
              <a:buSzTx/>
              <a:defRPr/>
            </a:pPr>
            <a:r>
              <a:rPr lang="el-GR" sz="2400" dirty="0" smtClean="0"/>
              <a:t>Το πλήθος των δύο αλφαβήτων δεν είναι απαραίτητα ίσο, ενδεχομένως </a:t>
            </a:r>
            <a:r>
              <a:rPr lang="en-US" sz="2400" i="1" dirty="0" smtClean="0"/>
              <a:t>J&gt;</a:t>
            </a:r>
            <a:r>
              <a:rPr lang="el-GR" sz="2400" i="1" dirty="0" smtClean="0"/>
              <a:t>Κ</a:t>
            </a:r>
            <a:r>
              <a:rPr lang="el-GR" sz="2400" dirty="0" smtClean="0"/>
              <a:t> ή</a:t>
            </a:r>
            <a:r>
              <a:rPr lang="en-US" sz="2400" dirty="0" smtClean="0"/>
              <a:t> </a:t>
            </a:r>
            <a:r>
              <a:rPr lang="en-US" sz="2400" i="1" dirty="0" smtClean="0"/>
              <a:t>J&lt;K</a:t>
            </a:r>
            <a:r>
              <a:rPr lang="el-GR" sz="2400" dirty="0" smtClean="0"/>
              <a:t> (βλέπε ασκήσεις)</a:t>
            </a:r>
          </a:p>
          <a:p>
            <a:pPr marL="800100" lvl="1" indent="-342900" fontAlgn="auto">
              <a:lnSpc>
                <a:spcPct val="90000"/>
              </a:lnSpc>
              <a:spcAft>
                <a:spcPts val="300"/>
              </a:spcAft>
              <a:buClrTx/>
              <a:buSzTx/>
              <a:defRPr/>
            </a:pPr>
            <a:r>
              <a:rPr lang="el-GR" sz="2400" dirty="0" smtClean="0"/>
              <a:t>Για ευκολία θα θεωρήσουμε στη συνέχεια </a:t>
            </a:r>
            <a:r>
              <a:rPr lang="en-US" sz="2400" i="1" dirty="0" smtClean="0"/>
              <a:t>J</a:t>
            </a:r>
            <a:r>
              <a:rPr lang="el-GR" sz="2400" i="1" dirty="0" smtClean="0"/>
              <a:t>=</a:t>
            </a:r>
            <a:r>
              <a:rPr lang="en-US" sz="2400" i="1" dirty="0" smtClean="0"/>
              <a:t>K</a:t>
            </a:r>
            <a:endParaRPr lang="el-GR" sz="2400" dirty="0" smtClean="0"/>
          </a:p>
          <a:p>
            <a:pPr marL="800100" lvl="1" indent="-342900" fontAlgn="auto">
              <a:lnSpc>
                <a:spcPct val="90000"/>
              </a:lnSpc>
              <a:spcAft>
                <a:spcPts val="300"/>
              </a:spcAft>
              <a:buClrTx/>
              <a:buSzTx/>
              <a:defRPr/>
            </a:pPr>
            <a:r>
              <a:rPr lang="el-GR" sz="2400" dirty="0" smtClean="0"/>
              <a:t>Η είσοδος και η έξοδος είναι </a:t>
            </a:r>
            <a:r>
              <a:rPr lang="el-GR" sz="2400" dirty="0" smtClean="0">
                <a:solidFill>
                  <a:srgbClr val="0033CC"/>
                </a:solidFill>
              </a:rPr>
              <a:t>τυχαίες μεταβλητές</a:t>
            </a:r>
            <a:endParaRPr lang="el-GR" sz="2400" i="1" dirty="0" smtClean="0">
              <a:solidFill>
                <a:srgbClr val="0033CC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AutoNum type="arabicPeriod"/>
              <a:defRPr/>
            </a:pPr>
            <a:endParaRPr lang="el-GR" sz="2400" dirty="0" smtClean="0">
              <a:solidFill>
                <a:srgbClr val="0033CC"/>
              </a:solidFill>
            </a:endParaRPr>
          </a:p>
        </p:txBody>
      </p:sp>
      <p:graphicFrame>
        <p:nvGraphicFramePr>
          <p:cNvPr id="14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565018211"/>
              </p:ext>
            </p:extLst>
          </p:nvPr>
        </p:nvGraphicFramePr>
        <p:xfrm>
          <a:off x="3995936" y="1845047"/>
          <a:ext cx="2952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92" name="Equation" r:id="rId4" imgW="1244520" imgH="253800" progId="Equation.DSMT4">
                  <p:embed/>
                </p:oleObj>
              </mc:Choice>
              <mc:Fallback>
                <p:oleObj name="Equation" r:id="rId4" imgW="1244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845047"/>
                        <a:ext cx="2952750" cy="60325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053134"/>
              </p:ext>
            </p:extLst>
          </p:nvPr>
        </p:nvGraphicFramePr>
        <p:xfrm>
          <a:off x="3980855" y="2895759"/>
          <a:ext cx="2982912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93" name="Equation" r:id="rId6" imgW="1257120" imgH="253800" progId="Equation.DSMT4">
                  <p:embed/>
                </p:oleObj>
              </mc:Choice>
              <mc:Fallback>
                <p:oleObj name="Equation" r:id="rId6" imgW="12571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0855" y="2895759"/>
                        <a:ext cx="2982912" cy="60325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484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Περιγραφή ενός</a:t>
            </a:r>
            <a:r>
              <a:rPr lang="en-US" sz="3600" dirty="0" smtClean="0"/>
              <a:t> DMC</a:t>
            </a:r>
            <a:r>
              <a:rPr lang="el-GR" sz="3600" dirty="0" smtClean="0"/>
              <a:t> (2 από 2)</a:t>
            </a:r>
            <a:endParaRPr lang="en-US" sz="3600" dirty="0" smtClean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idx="1"/>
          </p:nvPr>
        </p:nvSpPr>
        <p:spPr>
          <a:xfrm>
            <a:off x="464156" y="1556793"/>
            <a:ext cx="8229600" cy="38884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Πιθανότητες μετάβασης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solidFill>
                <a:srgbClr val="0033CC"/>
              </a:solidFill>
            </a:endParaRPr>
          </a:p>
          <a:p>
            <a:pPr marL="800100" lvl="1" indent="-342900" eaLnBrk="1" hangingPunct="1">
              <a:lnSpc>
                <a:spcPct val="90000"/>
              </a:lnSpc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Φυσική Σημασία:</a:t>
            </a:r>
            <a:r>
              <a:rPr lang="el-GR" sz="2400" dirty="0" smtClean="0"/>
              <a:t> η πιθανότητα να λάβω στην έξοδο του καναλιού </a:t>
            </a:r>
            <a:r>
              <a:rPr lang="en-US" sz="2400" i="1" dirty="0" err="1" smtClean="0"/>
              <a:t>y</a:t>
            </a:r>
            <a:r>
              <a:rPr lang="en-US" sz="2400" i="1" baseline="-25000" dirty="0" err="1" smtClean="0"/>
              <a:t>k</a:t>
            </a:r>
            <a:r>
              <a:rPr lang="en-US" sz="2400" dirty="0" smtClean="0"/>
              <a:t>, </a:t>
            </a:r>
            <a:r>
              <a:rPr lang="el-GR" sz="2400" dirty="0" smtClean="0"/>
              <a:t>αν έστειλα 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j</a:t>
            </a:r>
            <a:endParaRPr lang="en-US" sz="2400" i="1" baseline="-25000" dirty="0" smtClean="0"/>
          </a:p>
          <a:p>
            <a:pPr marL="800100" lvl="1" indent="-342900" eaLnBrk="1" hangingPunct="1">
              <a:lnSpc>
                <a:spcPct val="90000"/>
              </a:lnSpc>
              <a:defRPr/>
            </a:pPr>
            <a:r>
              <a:rPr lang="el-GR" sz="2400" dirty="0" smtClean="0"/>
              <a:t>δεσμευμένη (υπό συνθήκη πιθανότητα)</a:t>
            </a:r>
          </a:p>
        </p:txBody>
      </p:sp>
      <p:graphicFrame>
        <p:nvGraphicFramePr>
          <p:cNvPr id="205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610188"/>
              </p:ext>
            </p:extLst>
          </p:nvPr>
        </p:nvGraphicFramePr>
        <p:xfrm>
          <a:off x="1792100" y="2420888"/>
          <a:ext cx="55737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69" name="Equation" r:id="rId4" imgW="2349360" imgH="279360" progId="Equation.DSMT4">
                  <p:embed/>
                </p:oleObj>
              </mc:Choice>
              <mc:Fallback>
                <p:oleObj name="Equation" r:id="rId4" imgW="2349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100" y="2420888"/>
                        <a:ext cx="5573712" cy="66357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703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Βασικές Σχέσεις (1 από 4)</a:t>
            </a:r>
            <a:endParaRPr lang="en-US" sz="3600" dirty="0" smtClean="0"/>
          </a:p>
        </p:txBody>
      </p:sp>
      <p:sp>
        <p:nvSpPr>
          <p:cNvPr id="5130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000" dirty="0" smtClean="0"/>
              <a:t>Πιθανότητες μετάβασης: εφόσον πρόκειται για πιθανότητες</a:t>
            </a:r>
          </a:p>
          <a:p>
            <a:pPr marL="381000" indent="-381000" eaLnBrk="1" hangingPunct="1">
              <a:buFont typeface="Wingdings" panose="05000000000000000000" pitchFamily="2" charset="2"/>
              <a:buAutoNum type="arabicPeriod"/>
              <a:defRPr/>
            </a:pPr>
            <a:endParaRPr lang="el-GR" sz="2000" dirty="0" smtClean="0"/>
          </a:p>
          <a:p>
            <a:pPr marL="0" indent="0" eaLnBrk="1" hangingPunct="1">
              <a:buNone/>
              <a:defRPr/>
            </a:pP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/>
          </a:p>
          <a:p>
            <a:pPr marL="400050" lvl="1" indent="0" algn="ctr">
              <a:buNone/>
              <a:defRPr/>
            </a:pPr>
            <a:r>
              <a:rPr lang="en-US" sz="2000" i="1" dirty="0" err="1" smtClean="0">
                <a:solidFill>
                  <a:srgbClr val="0033CC"/>
                </a:solidFill>
              </a:rPr>
              <a:t>JxK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l-GR" sz="2000" i="1" dirty="0">
                <a:solidFill>
                  <a:srgbClr val="0033CC"/>
                </a:solidFill>
              </a:rPr>
              <a:t>πίνακας πιθανοτήτων </a:t>
            </a:r>
            <a:r>
              <a:rPr lang="el-GR" sz="2000" i="1" dirty="0" smtClean="0">
                <a:solidFill>
                  <a:srgbClr val="0033CC"/>
                </a:solidFill>
              </a:rPr>
              <a:t>μετάβασης</a:t>
            </a:r>
          </a:p>
          <a:p>
            <a:pPr>
              <a:spcAft>
                <a:spcPct val="30000"/>
              </a:spcAft>
              <a:defRPr/>
            </a:pPr>
            <a:r>
              <a:rPr lang="el-GR" sz="2000" dirty="0"/>
              <a:t>Κατά σύμβαση (συνήθως) θεωρούμε</a:t>
            </a:r>
          </a:p>
          <a:p>
            <a:pPr marL="838200" lvl="1" indent="-381000">
              <a:defRPr/>
            </a:pPr>
            <a:r>
              <a:rPr lang="en-US" sz="2000" i="1" dirty="0"/>
              <a:t>j=k</a:t>
            </a:r>
            <a:r>
              <a:rPr lang="el-GR" sz="2000" dirty="0"/>
              <a:t>, </a:t>
            </a:r>
            <a:r>
              <a:rPr lang="el-GR" sz="2000" dirty="0">
                <a:solidFill>
                  <a:srgbClr val="0033CC"/>
                </a:solidFill>
              </a:rPr>
              <a:t>σωστή μετάδοση</a:t>
            </a:r>
            <a:r>
              <a:rPr lang="el-GR" sz="2000" dirty="0"/>
              <a:t> συμβόλου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j</a:t>
            </a:r>
            <a:endParaRPr lang="en-US" sz="2000" i="1" baseline="-25000" dirty="0"/>
          </a:p>
          <a:p>
            <a:pPr marL="838200" lvl="1" indent="-381000">
              <a:defRPr/>
            </a:pPr>
            <a:r>
              <a:rPr lang="en-US" sz="2000" i="1" dirty="0" err="1"/>
              <a:t>j≠k</a:t>
            </a:r>
            <a:r>
              <a:rPr lang="el-GR" sz="2000" dirty="0"/>
              <a:t>, </a:t>
            </a:r>
            <a:r>
              <a:rPr lang="el-GR" sz="2000" dirty="0">
                <a:solidFill>
                  <a:srgbClr val="0033CC"/>
                </a:solidFill>
              </a:rPr>
              <a:t>λανθασμένη μετάδοση</a:t>
            </a:r>
            <a:r>
              <a:rPr lang="el-GR" sz="2000" dirty="0"/>
              <a:t> συμβόλου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j</a:t>
            </a:r>
            <a:endParaRPr lang="el-GR" sz="2000" i="1" baseline="-25000" dirty="0"/>
          </a:p>
          <a:p>
            <a:pPr marL="400050" lvl="1" indent="0">
              <a:buNone/>
              <a:defRPr/>
            </a:pPr>
            <a:endParaRPr lang="el-GR" sz="2000" baseline="-250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000" dirty="0" smtClean="0"/>
              <a:t>Άθροισμα </a:t>
            </a:r>
            <a:r>
              <a:rPr lang="el-GR" sz="2000" dirty="0"/>
              <a:t>ως προς τις εξόδους</a:t>
            </a:r>
          </a:p>
          <a:p>
            <a:pPr marL="457200" lvl="1" indent="0">
              <a:buNone/>
              <a:defRPr/>
            </a:pP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/>
          </a:p>
          <a:p>
            <a:pPr marL="457200" lvl="1" indent="0">
              <a:buNone/>
              <a:defRPr/>
            </a:pP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 smtClean="0"/>
          </a:p>
          <a:p>
            <a:pPr marL="457200" lvl="1" indent="0">
              <a:buNone/>
              <a:defRPr/>
            </a:pPr>
            <a:endParaRPr lang="en-US" sz="2000" dirty="0"/>
          </a:p>
          <a:p>
            <a:pPr marL="457200" lvl="1" indent="0" algn="ctr">
              <a:buNone/>
              <a:defRPr/>
            </a:pPr>
            <a:r>
              <a:rPr lang="el-GR" sz="2000" dirty="0">
                <a:solidFill>
                  <a:srgbClr val="0033CC"/>
                </a:solidFill>
              </a:rPr>
              <a:t>Ερμηνεία:</a:t>
            </a:r>
            <a:r>
              <a:rPr lang="el-GR" sz="2000" dirty="0"/>
              <a:t> Αν στάλθηκε το </a:t>
            </a:r>
            <a:r>
              <a:rPr lang="en-US" sz="2000" i="1" dirty="0" err="1"/>
              <a:t>x</a:t>
            </a:r>
            <a:r>
              <a:rPr lang="en-US" sz="2000" i="1" baseline="-25000" dirty="0" err="1"/>
              <a:t>j</a:t>
            </a:r>
            <a:r>
              <a:rPr lang="en-US" sz="2000" dirty="0"/>
              <a:t>, </a:t>
            </a:r>
            <a:r>
              <a:rPr lang="el-GR" sz="2000" dirty="0"/>
              <a:t>τότε η έξοδος θα είναι σίγουρα κάποιο από τα </a:t>
            </a:r>
            <a:r>
              <a:rPr lang="en-US" sz="2000" i="1" dirty="0" err="1"/>
              <a:t>y</a:t>
            </a:r>
            <a:r>
              <a:rPr lang="en-US" sz="2000" i="1" baseline="-25000" dirty="0" err="1"/>
              <a:t>k</a:t>
            </a:r>
            <a:endParaRPr lang="el-GR" sz="2000" i="1" dirty="0"/>
          </a:p>
          <a:p>
            <a:endParaRPr lang="el-GR" sz="2000" dirty="0"/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373723"/>
              </p:ext>
            </p:extLst>
          </p:nvPr>
        </p:nvGraphicFramePr>
        <p:xfrm>
          <a:off x="1403648" y="2420888"/>
          <a:ext cx="25304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4" imgW="1066680" imgH="279360" progId="Equation.DSMT4">
                  <p:embed/>
                </p:oleObj>
              </mc:Choice>
              <mc:Fallback>
                <p:oleObj name="Equation" r:id="rId4" imgW="106668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20888"/>
                        <a:ext cx="2530475" cy="66357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219317"/>
              </p:ext>
            </p:extLst>
          </p:nvPr>
        </p:nvGraphicFramePr>
        <p:xfrm>
          <a:off x="5447506" y="2239912"/>
          <a:ext cx="24399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6" imgW="1028520" imgH="431640" progId="Equation.DSMT4">
                  <p:embed/>
                </p:oleObj>
              </mc:Choice>
              <mc:Fallback>
                <p:oleObj name="Equation" r:id="rId6" imgW="102852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506" y="2239912"/>
                        <a:ext cx="2439988" cy="102552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Βασικές Σχέσεις (2 από 4)</a:t>
            </a:r>
            <a:endParaRPr lang="en-US" sz="3600" dirty="0" smtClean="0"/>
          </a:p>
        </p:txBody>
      </p:sp>
      <p:sp>
        <p:nvSpPr>
          <p:cNvPr id="515075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41716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2400" dirty="0" smtClean="0"/>
              <a:t>Από κοινού πιθανότητα</a:t>
            </a:r>
            <a:r>
              <a:rPr lang="en-US" sz="2400" dirty="0" smtClean="0"/>
              <a:t> (</a:t>
            </a:r>
            <a:r>
              <a:rPr lang="el-GR" sz="2400" dirty="0" smtClean="0"/>
              <a:t>κανόνας </a:t>
            </a:r>
            <a:r>
              <a:rPr lang="en-US" sz="2400" dirty="0" err="1" smtClean="0">
                <a:solidFill>
                  <a:srgbClr val="0033CC"/>
                </a:solidFill>
              </a:rPr>
              <a:t>Bayes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838200" lvl="1" indent="-381000" eaLnBrk="1" hangingPunct="1">
              <a:defRPr/>
            </a:pPr>
            <a:endParaRPr lang="el-GR" sz="2400" i="1" dirty="0" smtClean="0"/>
          </a:p>
          <a:p>
            <a:pPr marL="838200" lvl="1" indent="-381000" eaLnBrk="1" hangingPunct="1">
              <a:defRPr/>
            </a:pPr>
            <a:r>
              <a:rPr lang="en-US" sz="2400" i="1" dirty="0" smtClean="0"/>
              <a:t>p(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)</a:t>
            </a:r>
            <a:r>
              <a:rPr lang="el-GR" sz="2400" dirty="0" smtClean="0"/>
              <a:t>: η (</a:t>
            </a:r>
            <a:r>
              <a:rPr lang="en-US" sz="2400" dirty="0" smtClean="0"/>
              <a:t>a-priori</a:t>
            </a:r>
            <a:r>
              <a:rPr lang="el-GR" sz="2400" dirty="0" smtClean="0"/>
              <a:t>)</a:t>
            </a:r>
            <a:r>
              <a:rPr lang="en-US" sz="2400" dirty="0" smtClean="0"/>
              <a:t> </a:t>
            </a:r>
            <a:r>
              <a:rPr lang="el-GR" sz="2400" dirty="0" smtClean="0"/>
              <a:t>πιθανότητα του συμβόλου 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j</a:t>
            </a:r>
            <a:r>
              <a:rPr lang="el-GR" sz="2400" i="1" baseline="-25000" dirty="0" smtClean="0"/>
              <a:t> , </a:t>
            </a:r>
            <a:r>
              <a:rPr lang="el-GR" sz="2400" dirty="0" smtClean="0"/>
              <a:t>δηλαδή η πιθανότητα εμφάνισης του συμβόλου 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j</a:t>
            </a:r>
            <a:r>
              <a:rPr lang="en-US" sz="2400" i="1" baseline="-25000" dirty="0" smtClean="0"/>
              <a:t> </a:t>
            </a: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0" indent="0" eaLnBrk="1" hangingPunct="1">
              <a:buNone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838200" lvl="1" indent="-381000"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marL="838200" lvl="1" indent="-381000" eaLnBrk="1" hangingPunct="1">
              <a:buFontTx/>
              <a:buNone/>
              <a:defRPr/>
            </a:pPr>
            <a:endParaRPr lang="el-GR" sz="2400" i="1" dirty="0" smtClean="0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867644"/>
              </p:ext>
            </p:extLst>
          </p:nvPr>
        </p:nvGraphicFramePr>
        <p:xfrm>
          <a:off x="1259632" y="2564904"/>
          <a:ext cx="69294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4" imgW="2920680" imgH="279360" progId="Equation.DSMT4">
                  <p:embed/>
                </p:oleObj>
              </mc:Choice>
              <mc:Fallback>
                <p:oleObj name="Equation" r:id="rId4" imgW="292068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564904"/>
                        <a:ext cx="6929438" cy="66357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Βασικές Σχέσεις (3 από 4)</a:t>
            </a:r>
            <a:endParaRPr lang="en-US" sz="3600" dirty="0" smtClean="0"/>
          </a:p>
        </p:txBody>
      </p:sp>
      <p:sp>
        <p:nvSpPr>
          <p:cNvPr id="515075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5106987"/>
          </a:xfrm>
        </p:spPr>
        <p:txBody>
          <a:bodyPr>
            <a:normAutofit/>
          </a:bodyPr>
          <a:lstStyle/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r>
              <a:rPr lang="el-GR" sz="2400" dirty="0" smtClean="0"/>
              <a:t>Για τις πιθανότητες εμφάνισης των συμβόλων εξόδου ισχύει</a:t>
            </a:r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381000" indent="-381000" eaLnBrk="1" hangingPunct="1">
              <a:buFont typeface="Wingdings" panose="05000000000000000000" pitchFamily="2" charset="2"/>
              <a:buAutoNum type="arabicPeriod" startAt="4"/>
              <a:defRPr/>
            </a:pPr>
            <a:endParaRPr lang="el-GR" sz="2400" dirty="0" smtClean="0"/>
          </a:p>
          <a:p>
            <a:pPr marL="838200" lvl="1" indent="-381000"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marL="838200" lvl="1" indent="-381000" eaLnBrk="1" hangingPunct="1">
              <a:buFontTx/>
              <a:buNone/>
              <a:defRPr/>
            </a:pPr>
            <a:endParaRPr lang="el-GR" sz="2400" i="1" dirty="0" smtClean="0"/>
          </a:p>
        </p:txBody>
      </p:sp>
      <p:graphicFrame>
        <p:nvGraphicFramePr>
          <p:cNvPr id="40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289711"/>
              </p:ext>
            </p:extLst>
          </p:nvPr>
        </p:nvGraphicFramePr>
        <p:xfrm>
          <a:off x="1408906" y="2315954"/>
          <a:ext cx="6326187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3" name="Equation" r:id="rId4" imgW="2666880" imgH="711000" progId="Equation.DSMT4">
                  <p:embed/>
                </p:oleObj>
              </mc:Choice>
              <mc:Fallback>
                <p:oleObj name="Equation" r:id="rId4" imgW="26668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906" y="2315954"/>
                        <a:ext cx="6326187" cy="168910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55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Βασικές Σχέσεις (4 από 4)</a:t>
            </a:r>
            <a:endParaRPr lang="en-US" sz="3600" dirty="0" smtClean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51069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Πιθανότητα εσφαλμένης μετάδοσης</a:t>
            </a:r>
            <a:r>
              <a:rPr lang="en-US" sz="2000" dirty="0" smtClean="0">
                <a:solidFill>
                  <a:srgbClr val="0033CC"/>
                </a:solidFill>
              </a:rPr>
              <a:t>: </a:t>
            </a:r>
            <a:endParaRPr lang="el-GR" sz="2000" dirty="0" smtClean="0">
              <a:solidFill>
                <a:srgbClr val="0033CC"/>
              </a:solidFill>
            </a:endParaRPr>
          </a:p>
          <a:p>
            <a:pPr marL="838200" lvl="1" indent="-381000" eaLnBrk="1" hangingPunct="1">
              <a:defRPr/>
            </a:pPr>
            <a:r>
              <a:rPr lang="el-GR" sz="2000" dirty="0" smtClean="0"/>
              <a:t>το σφάλμα συμβαίνει όταν </a:t>
            </a:r>
            <a:r>
              <a:rPr lang="en-US" sz="2000" i="1" dirty="0" err="1" smtClean="0"/>
              <a:t>j≠k</a:t>
            </a:r>
            <a:r>
              <a:rPr lang="el-GR" sz="2000" i="1" dirty="0" smtClean="0"/>
              <a:t> (με </a:t>
            </a:r>
            <a:r>
              <a:rPr lang="en-US" sz="2000" i="1" dirty="0" smtClean="0"/>
              <a:t>p(</a:t>
            </a:r>
            <a:r>
              <a:rPr lang="en-US" sz="2000" i="1" dirty="0" err="1" smtClean="0"/>
              <a:t>y</a:t>
            </a:r>
            <a:r>
              <a:rPr lang="en-US" sz="2000" i="1" baseline="-25000" dirty="0" err="1" smtClean="0"/>
              <a:t>k</a:t>
            </a:r>
            <a:r>
              <a:rPr lang="en-US" sz="2000" i="1" dirty="0" err="1" smtClean="0"/>
              <a:t>|x</a:t>
            </a:r>
            <a:r>
              <a:rPr lang="en-US" sz="2000" i="1" baseline="-25000" dirty="0" err="1" smtClean="0"/>
              <a:t>j</a:t>
            </a:r>
            <a:r>
              <a:rPr lang="en-US" sz="2000" i="1" dirty="0" smtClean="0"/>
              <a:t>)</a:t>
            </a:r>
            <a:r>
              <a:rPr lang="en-US" sz="2000" dirty="0" smtClean="0"/>
              <a:t> </a:t>
            </a:r>
            <a:r>
              <a:rPr lang="el-GR" sz="2000" dirty="0" smtClean="0"/>
              <a:t>)</a:t>
            </a:r>
            <a:endParaRPr lang="en-US" sz="2000" i="1" dirty="0" smtClean="0"/>
          </a:p>
          <a:p>
            <a:pPr marL="838200" lvl="1" indent="-381000" eaLnBrk="1" hangingPunct="1">
              <a:defRPr/>
            </a:pPr>
            <a:r>
              <a:rPr lang="el-GR" sz="2000" dirty="0" smtClean="0"/>
              <a:t>για συγκεκριμένο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j</a:t>
            </a:r>
            <a:r>
              <a:rPr lang="en-US" sz="2000" dirty="0" smtClean="0"/>
              <a:t> </a:t>
            </a:r>
            <a:r>
              <a:rPr lang="el-GR" sz="2000" dirty="0" smtClean="0"/>
              <a:t>η πιθανότητα λάθους είναι</a:t>
            </a:r>
          </a:p>
          <a:p>
            <a:pPr marL="457200" lvl="1" indent="0" eaLnBrk="1" hangingPunct="1">
              <a:buNone/>
              <a:defRPr/>
            </a:pP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 smtClean="0"/>
          </a:p>
          <a:p>
            <a:pPr marL="838200" lvl="1" indent="-381000" eaLnBrk="1" hangingPunct="1">
              <a:defRPr/>
            </a:pPr>
            <a:endParaRPr lang="el-GR" sz="2000" dirty="0" smtClean="0"/>
          </a:p>
          <a:p>
            <a:pPr marL="838200" lvl="1" indent="-381000" eaLnBrk="1" hangingPunct="1">
              <a:defRPr/>
            </a:pPr>
            <a:r>
              <a:rPr lang="el-GR" sz="2000" dirty="0" smtClean="0"/>
              <a:t>η μέση τιμή της για όλα τα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j</a:t>
            </a:r>
            <a:r>
              <a:rPr lang="en-US" sz="2000" dirty="0" smtClean="0"/>
              <a:t> </a:t>
            </a:r>
            <a:r>
              <a:rPr lang="el-GR" sz="2000" dirty="0" smtClean="0"/>
              <a:t>δίνεται ως</a:t>
            </a:r>
            <a:br>
              <a:rPr lang="el-GR" sz="2000" dirty="0" smtClean="0"/>
            </a:br>
            <a:endParaRPr lang="el-GR" sz="2000" dirty="0" smtClean="0"/>
          </a:p>
          <a:p>
            <a:pPr marL="838200" lvl="1" indent="-381000" eaLnBrk="1" hangingPunct="1">
              <a:defRPr/>
            </a:pPr>
            <a:endParaRPr lang="el-GR" sz="2000" dirty="0" smtClean="0"/>
          </a:p>
          <a:p>
            <a:pPr marL="838200" lvl="1" indent="-381000" eaLnBrk="1" hangingPunct="1">
              <a:defRPr/>
            </a:pPr>
            <a:endParaRPr lang="el-GR" sz="2000" dirty="0" smtClean="0"/>
          </a:p>
          <a:p>
            <a:pPr marL="838200" lvl="1" indent="-381000" eaLnBrk="1" hangingPunct="1">
              <a:defRPr/>
            </a:pPr>
            <a:r>
              <a:rPr lang="el-GR" sz="2000" dirty="0" smtClean="0"/>
              <a:t>η πιθανότητα σωστής μετάδοσης είναι</a:t>
            </a:r>
            <a:endParaRPr lang="en-US" sz="2000" dirty="0" smtClean="0"/>
          </a:p>
          <a:p>
            <a:pPr marL="838200" lvl="1" indent="-381000" eaLnBrk="1" hangingPunct="1">
              <a:defRPr/>
            </a:pPr>
            <a:endParaRPr lang="el-GR" sz="2000" dirty="0" smtClean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054480"/>
              </p:ext>
            </p:extLst>
          </p:nvPr>
        </p:nvGraphicFramePr>
        <p:xfrm>
          <a:off x="3779912" y="2892281"/>
          <a:ext cx="1771575" cy="954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2" name="Equation" r:id="rId4" imgW="825480" imgH="444240" progId="Equation.DSMT4">
                  <p:embed/>
                </p:oleObj>
              </mc:Choice>
              <mc:Fallback>
                <p:oleObj name="Equation" r:id="rId4" imgW="82548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892281"/>
                        <a:ext cx="1771575" cy="954698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323890"/>
              </p:ext>
            </p:extLst>
          </p:nvPr>
        </p:nvGraphicFramePr>
        <p:xfrm>
          <a:off x="1403648" y="4509120"/>
          <a:ext cx="6354639" cy="1020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Equation" r:id="rId6" imgW="2768400" imgH="444240" progId="Equation.DSMT4">
                  <p:embed/>
                </p:oleObj>
              </mc:Choice>
              <mc:Fallback>
                <p:oleObj name="Equation" r:id="rId6" imgW="276840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509120"/>
                        <a:ext cx="6354639" cy="102098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05738"/>
              </p:ext>
            </p:extLst>
          </p:nvPr>
        </p:nvGraphicFramePr>
        <p:xfrm>
          <a:off x="5796136" y="5747724"/>
          <a:ext cx="14763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Equation" r:id="rId8" imgW="622080" imgH="228600" progId="Equation.DSMT4">
                  <p:embed/>
                </p:oleObj>
              </mc:Choice>
              <mc:Fallback>
                <p:oleObj name="Equation" r:id="rId8" imgW="62208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747724"/>
                        <a:ext cx="1476375" cy="54292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Πότε ένα κανάλι είναι «καλό»;</a:t>
            </a:r>
            <a:r>
              <a:rPr lang="en-US" sz="3600" dirty="0" smtClean="0"/>
              <a:t> (1 </a:t>
            </a:r>
            <a:r>
              <a:rPr lang="el-GR" sz="3600" dirty="0" smtClean="0"/>
              <a:t>από 2)</a:t>
            </a:r>
            <a:endParaRPr lang="en-US" sz="3600" dirty="0" smtClean="0"/>
          </a:p>
        </p:txBody>
      </p:sp>
      <p:sp>
        <p:nvSpPr>
          <p:cNvPr id="51712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400"/>
              </a:spcAft>
              <a:defRPr/>
            </a:pPr>
            <a:r>
              <a:rPr lang="el-GR" dirty="0"/>
              <a:t>Ερωτήματα που θέλουμε να απαντήσουμε:</a:t>
            </a:r>
          </a:p>
          <a:p>
            <a:pPr lvl="1">
              <a:spcAft>
                <a:spcPts val="400"/>
              </a:spcAft>
              <a:defRPr/>
            </a:pPr>
            <a:r>
              <a:rPr lang="el-GR" dirty="0"/>
              <a:t>Πότε ένα κανάλι δεν εισάγει πολλά σφάλματα;</a:t>
            </a:r>
          </a:p>
          <a:p>
            <a:pPr lvl="1">
              <a:spcAft>
                <a:spcPts val="400"/>
              </a:spcAft>
              <a:defRPr/>
            </a:pPr>
            <a:r>
              <a:rPr lang="el-GR" dirty="0"/>
              <a:t>πόσο γρήγορα μπορώ να στείλω μέσα από ένα κανάλι;</a:t>
            </a:r>
            <a:endParaRPr lang="en-US" dirty="0"/>
          </a:p>
          <a:p>
            <a:pPr lvl="1">
              <a:spcAft>
                <a:spcPts val="400"/>
              </a:spcAft>
              <a:defRPr/>
            </a:pPr>
            <a:r>
              <a:rPr lang="el-GR" dirty="0"/>
              <a:t>Είναι δυνατόν να υπάρχει θόρυβος και παρόλα αυτά να μην έχουμε σφάλματα;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l-GR" b="1" dirty="0"/>
              <a:t>Παράδειγμα:</a:t>
            </a:r>
          </a:p>
          <a:p>
            <a:pPr>
              <a:defRPr/>
            </a:pPr>
            <a:endParaRPr lang="el-GR" b="1" dirty="0"/>
          </a:p>
          <a:p>
            <a:pPr>
              <a:buNone/>
              <a:defRPr/>
            </a:pPr>
            <a:r>
              <a:rPr lang="el-GR" dirty="0"/>
              <a:t>    Έστω δυαδική πηγή (χωρίς μνήμη) που παράγει </a:t>
            </a:r>
            <a:r>
              <a:rPr lang="el-GR" dirty="0" err="1"/>
              <a:t>ισοπίθανα</a:t>
            </a:r>
            <a:r>
              <a:rPr lang="el-GR" dirty="0"/>
              <a:t> σύμβολα με ρυθμό 1000/</a:t>
            </a:r>
            <a:r>
              <a:rPr lang="en-US" dirty="0"/>
              <a:t>sec</a:t>
            </a:r>
            <a:r>
              <a:rPr lang="el-GR" dirty="0"/>
              <a:t> τα οποία στη συνέχεια διέρχονται μέσα από ένα </a:t>
            </a:r>
            <a:r>
              <a:rPr lang="el-GR" u="sng" dirty="0"/>
              <a:t>δυαδικό συμμετρικό και χωρίς μνήμη κανάλι</a:t>
            </a:r>
            <a:r>
              <a:rPr lang="el-GR" dirty="0"/>
              <a:t>. Η πιθανότητα σωστής μετάβασης μέσα από το κανάλι είναι 0.95. Ποιος είναι ο ρυθμός μεταβίβασης πληροφορίας;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Πότε ένα κανάλι είναι «καλό»; (2 από 2)</a:t>
            </a:r>
            <a:endParaRPr lang="en-US" sz="3600" dirty="0" smtClean="0"/>
          </a:p>
        </p:txBody>
      </p:sp>
      <p:sp>
        <p:nvSpPr>
          <p:cNvPr id="517123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5106987"/>
          </a:xfrm>
        </p:spPr>
        <p:txBody>
          <a:bodyPr>
            <a:normAutofit/>
          </a:bodyPr>
          <a:lstStyle/>
          <a:p>
            <a:pPr eaLnBrk="1" hangingPunct="1">
              <a:lnSpc>
                <a:spcPts val="3000"/>
              </a:lnSpc>
              <a:defRPr/>
            </a:pPr>
            <a:r>
              <a:rPr lang="el-GR" sz="2000" dirty="0" smtClean="0"/>
              <a:t>Για να προχωρήσουμε θα πρέπει να χρησιμοποιήσουμε κατάλληλα κάποιες βασικές έννοιες που σχετίζονται με την ποσοτικοποίηση της πληροφορίας</a:t>
            </a:r>
            <a:endParaRPr lang="en-US" sz="2000" dirty="0" smtClean="0"/>
          </a:p>
          <a:p>
            <a:pPr eaLnBrk="1" hangingPunct="1">
              <a:spcAft>
                <a:spcPts val="600"/>
              </a:spcAft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Εντροπία </a:t>
            </a:r>
            <a:r>
              <a:rPr lang="en-US" sz="2000" i="1" dirty="0" smtClean="0">
                <a:solidFill>
                  <a:srgbClr val="0033CC"/>
                </a:solidFill>
              </a:rPr>
              <a:t>H(X)</a:t>
            </a:r>
            <a:r>
              <a:rPr lang="en-US" sz="2000" dirty="0" smtClean="0">
                <a:solidFill>
                  <a:srgbClr val="0033CC"/>
                </a:solidFill>
              </a:rPr>
              <a:t>:</a:t>
            </a:r>
            <a:endParaRPr lang="el-GR" sz="2000" dirty="0" smtClean="0">
              <a:solidFill>
                <a:srgbClr val="0033CC"/>
              </a:solidFill>
            </a:endParaRPr>
          </a:p>
          <a:p>
            <a:pPr lvl="1" eaLnBrk="1" hangingPunct="1">
              <a:defRPr/>
            </a:pPr>
            <a:r>
              <a:rPr lang="el-GR" sz="2000" dirty="0" smtClean="0"/>
              <a:t>η αβεβαιότητα που έχουμε για την τυχαία μεταβλητή </a:t>
            </a:r>
            <a:r>
              <a:rPr lang="el-GR" sz="2000" i="1" dirty="0" smtClean="0"/>
              <a:t>Χ</a:t>
            </a:r>
          </a:p>
          <a:p>
            <a:pPr lvl="1" eaLnBrk="1" hangingPunct="1">
              <a:defRPr/>
            </a:pPr>
            <a:r>
              <a:rPr lang="el-GR" sz="2000" dirty="0" smtClean="0"/>
              <a:t>στα προηγούμενα μαθήματα το </a:t>
            </a:r>
            <a:r>
              <a:rPr lang="el-GR" sz="2000" i="1" dirty="0" smtClean="0"/>
              <a:t>Χ</a:t>
            </a:r>
            <a:r>
              <a:rPr lang="el-GR" sz="2000" dirty="0" smtClean="0"/>
              <a:t> ήταν η πηγή</a:t>
            </a:r>
          </a:p>
          <a:p>
            <a:pPr lvl="1" eaLnBrk="1" hangingPunct="1">
              <a:defRPr/>
            </a:pPr>
            <a:r>
              <a:rPr lang="el-GR" sz="2000" dirty="0" smtClean="0"/>
              <a:t>εδώ, η πηγή είναι πλέον η είσοδος του καναλιού δηλαδή η πληροφορία που θέλω να μεταδώσω</a:t>
            </a:r>
          </a:p>
          <a:p>
            <a:pPr lvl="1" eaLnBrk="1" hangingPunct="1">
              <a:defRPr/>
            </a:pPr>
            <a:r>
              <a:rPr lang="el-GR" sz="2000" dirty="0" smtClean="0"/>
              <a:t>η </a:t>
            </a:r>
            <a:r>
              <a:rPr lang="el-GR" sz="2000" i="1" dirty="0" smtClean="0">
                <a:solidFill>
                  <a:srgbClr val="0033CC"/>
                </a:solidFill>
              </a:rPr>
              <a:t>Χ</a:t>
            </a:r>
            <a:r>
              <a:rPr lang="el-GR" sz="2000" dirty="0" smtClean="0"/>
              <a:t> είναι άγνωστη στο δέκτη</a:t>
            </a:r>
            <a:r>
              <a:rPr lang="en-US" sz="2000" dirty="0" smtClean="0"/>
              <a:t> </a:t>
            </a:r>
            <a:r>
              <a:rPr lang="el-GR" sz="2000" dirty="0" smtClean="0"/>
              <a:t>και έχει </a:t>
            </a:r>
            <a:r>
              <a:rPr lang="el-GR" sz="2000" dirty="0" smtClean="0">
                <a:solidFill>
                  <a:srgbClr val="0033CC"/>
                </a:solidFill>
              </a:rPr>
              <a:t>εντροπία</a:t>
            </a:r>
            <a:r>
              <a:rPr lang="el-GR" sz="2000" dirty="0" smtClean="0"/>
              <a:t>:</a:t>
            </a:r>
            <a:endParaRPr lang="en-US" sz="2000" dirty="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523225"/>
              </p:ext>
            </p:extLst>
          </p:nvPr>
        </p:nvGraphicFramePr>
        <p:xfrm>
          <a:off x="2424112" y="5508998"/>
          <a:ext cx="42957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4" imgW="1917360" imgH="444240" progId="Equation.DSMT4">
                  <p:embed/>
                </p:oleObj>
              </mc:Choice>
              <mc:Fallback>
                <p:oleObj name="Equation" r:id="rId4" imgW="19173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2" y="5508998"/>
                        <a:ext cx="4295775" cy="9937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Από Κοινού Εντροπία</a:t>
            </a:r>
            <a:endParaRPr lang="en-GB" sz="3600" dirty="0" smtClean="0"/>
          </a:p>
        </p:txBody>
      </p:sp>
      <p:sp>
        <p:nvSpPr>
          <p:cNvPr id="5181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l-GR" sz="2000" dirty="0" smtClean="0"/>
              <a:t>Αν συνδυάσω δύο πηγές </a:t>
            </a:r>
            <a:r>
              <a:rPr lang="el-GR" sz="2000" i="1" dirty="0" smtClean="0"/>
              <a:t>Χ</a:t>
            </a:r>
            <a:r>
              <a:rPr lang="el-GR" sz="2000" dirty="0" smtClean="0"/>
              <a:t> και </a:t>
            </a:r>
            <a:r>
              <a:rPr lang="el-GR" sz="2000" i="1" dirty="0" smtClean="0"/>
              <a:t>Υ</a:t>
            </a:r>
            <a:r>
              <a:rPr lang="el-GR" sz="2000" dirty="0" smtClean="0"/>
              <a:t>, μπορώ να δημιουργήσω μία τρίτη </a:t>
            </a:r>
            <a:r>
              <a:rPr lang="el-GR" sz="2000" i="1" dirty="0" smtClean="0"/>
              <a:t>Ζ=(Χ,Υ)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l-GR" sz="2000" dirty="0" smtClean="0"/>
              <a:t>Η εντροπία της </a:t>
            </a:r>
            <a:r>
              <a:rPr lang="el-GR" sz="2000" i="1" dirty="0" smtClean="0"/>
              <a:t>Ζ</a:t>
            </a:r>
            <a:r>
              <a:rPr lang="el-GR" sz="2000" dirty="0" smtClean="0"/>
              <a:t> συνδέεται με τις </a:t>
            </a:r>
            <a:r>
              <a:rPr lang="el-GR" sz="2000" dirty="0" smtClean="0">
                <a:solidFill>
                  <a:srgbClr val="0033CC"/>
                </a:solidFill>
              </a:rPr>
              <a:t>από κοινού πιθανότητες εμφάνισης</a:t>
            </a:r>
            <a:r>
              <a:rPr lang="el-GR" sz="2000" dirty="0" smtClean="0"/>
              <a:t> των δύο τ.μ.</a:t>
            </a:r>
            <a:r>
              <a:rPr lang="en-US" sz="2000" dirty="0" smtClean="0"/>
              <a:t> </a:t>
            </a:r>
            <a:endParaRPr lang="el-GR" sz="2000" dirty="0" smtClean="0"/>
          </a:p>
          <a:p>
            <a:pPr eaLnBrk="1" hangingPunct="1">
              <a:spcAft>
                <a:spcPts val="1200"/>
              </a:spcAft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Από Κοινού (Συνδυασμένη) Εντροπία</a:t>
            </a:r>
          </a:p>
          <a:p>
            <a:pPr marL="0" indent="0" eaLnBrk="1" hangingPunct="1">
              <a:buNone/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/>
            </a:r>
            <a:br>
              <a:rPr lang="el-GR" sz="2000" dirty="0" smtClean="0">
                <a:solidFill>
                  <a:srgbClr val="0033CC"/>
                </a:solidFill>
              </a:rPr>
            </a:br>
            <a:endParaRPr lang="el-GR" sz="2000" dirty="0" smtClean="0">
              <a:solidFill>
                <a:srgbClr val="0033CC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l-GR" sz="2000" dirty="0">
                <a:solidFill>
                  <a:srgbClr val="0033CC"/>
                </a:solidFill>
              </a:rPr>
              <a:t>Φυσική Σημασία: </a:t>
            </a:r>
            <a:r>
              <a:rPr lang="el-GR" sz="2000" dirty="0"/>
              <a:t>η αβεβαιότητα που έχω για το συνδυασμό των δύο τ.μ.  (της από κοινού εμφάνισης τους)</a:t>
            </a:r>
          </a:p>
          <a:p>
            <a:pPr>
              <a:spcAft>
                <a:spcPts val="300"/>
              </a:spcAft>
              <a:defRPr/>
            </a:pPr>
            <a:r>
              <a:rPr lang="el-GR" sz="2000" dirty="0">
                <a:solidFill>
                  <a:srgbClr val="0033CC"/>
                </a:solidFill>
              </a:rPr>
              <a:t>Παράδειγμα:</a:t>
            </a:r>
          </a:p>
          <a:p>
            <a:pPr lvl="1">
              <a:buNone/>
              <a:defRPr/>
            </a:pPr>
            <a:r>
              <a:rPr lang="el-GR" sz="2000" i="1" dirty="0"/>
              <a:t>Χ</a:t>
            </a:r>
            <a:r>
              <a:rPr lang="en-US" sz="2000" i="1" dirty="0"/>
              <a:t>:</a:t>
            </a:r>
            <a:r>
              <a:rPr lang="en-US" sz="2000" dirty="0"/>
              <a:t> </a:t>
            </a:r>
            <a:r>
              <a:rPr lang="el-GR" sz="2000" dirty="0"/>
              <a:t>ύψος βροχής τον Μάιο </a:t>
            </a:r>
            <a:r>
              <a:rPr lang="el-GR" sz="2000" i="1" dirty="0"/>
              <a:t>{</a:t>
            </a:r>
            <a:r>
              <a:rPr lang="en-US" sz="2000" i="1" dirty="0"/>
              <a:t>x</a:t>
            </a:r>
            <a:r>
              <a:rPr lang="el-GR" sz="2000" i="1" baseline="-25000" dirty="0"/>
              <a:t>0</a:t>
            </a:r>
            <a:r>
              <a:rPr lang="en-US" sz="2000" i="1" dirty="0"/>
              <a:t>,x</a:t>
            </a:r>
            <a:r>
              <a:rPr lang="el-GR" sz="2000" i="1" baseline="-25000" dirty="0"/>
              <a:t>1</a:t>
            </a:r>
            <a:r>
              <a:rPr lang="el-GR" sz="2000" i="1" dirty="0"/>
              <a:t>}</a:t>
            </a:r>
            <a:r>
              <a:rPr lang="en-US" sz="2000" i="1" dirty="0"/>
              <a:t>={</a:t>
            </a:r>
            <a:r>
              <a:rPr lang="el-GR" sz="2000" i="1" dirty="0"/>
              <a:t>«μικρό», «καλό»</a:t>
            </a:r>
            <a:r>
              <a:rPr lang="en-US" sz="2000" i="1" dirty="0"/>
              <a:t>}</a:t>
            </a:r>
            <a:endParaRPr lang="el-GR" sz="2000" i="1" dirty="0"/>
          </a:p>
          <a:p>
            <a:pPr lvl="1">
              <a:buNone/>
              <a:defRPr/>
            </a:pPr>
            <a:r>
              <a:rPr lang="el-GR" sz="2000" i="1" dirty="0"/>
              <a:t>Υ:</a:t>
            </a:r>
            <a:r>
              <a:rPr lang="el-GR" sz="2000" dirty="0"/>
              <a:t> αγροτική παραγωγή τον Ιούλιο </a:t>
            </a:r>
            <a:r>
              <a:rPr lang="el-GR" sz="2000" i="1" dirty="0"/>
              <a:t>{</a:t>
            </a:r>
            <a:r>
              <a:rPr lang="en-US" sz="2000" i="1" dirty="0"/>
              <a:t>y</a:t>
            </a:r>
            <a:r>
              <a:rPr lang="en-US" sz="2000" i="1" baseline="-25000" dirty="0"/>
              <a:t>0</a:t>
            </a:r>
            <a:r>
              <a:rPr lang="en-US" sz="2000" i="1" dirty="0"/>
              <a:t>,y</a:t>
            </a:r>
            <a:r>
              <a:rPr lang="en-US" sz="2000" i="1" baseline="-25000" dirty="0"/>
              <a:t>1</a:t>
            </a:r>
            <a:r>
              <a:rPr lang="el-GR" sz="2000" i="1" dirty="0"/>
              <a:t>}</a:t>
            </a:r>
            <a:r>
              <a:rPr lang="en-US" sz="2000" i="1" dirty="0"/>
              <a:t>={</a:t>
            </a:r>
            <a:r>
              <a:rPr lang="el-GR" sz="2000" i="1" dirty="0"/>
              <a:t>«</a:t>
            </a:r>
            <a:r>
              <a:rPr lang="el-GR" sz="2000" i="1" dirty="0" err="1"/>
              <a:t>μέτρια»,«καλή</a:t>
            </a:r>
            <a:r>
              <a:rPr lang="el-GR" sz="2000" i="1" dirty="0"/>
              <a:t>»</a:t>
            </a:r>
            <a:r>
              <a:rPr lang="en-US" sz="2000" i="1" dirty="0"/>
              <a:t>}</a:t>
            </a:r>
            <a:endParaRPr lang="en-GB" sz="2000" i="1" dirty="0"/>
          </a:p>
          <a:p>
            <a:endParaRPr lang="el-GR" dirty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212950"/>
              </p:ext>
            </p:extLst>
          </p:nvPr>
        </p:nvGraphicFramePr>
        <p:xfrm>
          <a:off x="827584" y="4941168"/>
          <a:ext cx="4224089" cy="777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4" imgW="2412720" imgH="444240" progId="Equation.DSMT4">
                  <p:embed/>
                </p:oleObj>
              </mc:Choice>
              <mc:Fallback>
                <p:oleObj name="Equation" r:id="rId4" imgW="241272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941168"/>
                        <a:ext cx="4224089" cy="77736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Σκοποί  ενότητας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el-GR" sz="2400" dirty="0" smtClean="0"/>
              <a:t>Περιγραφή εννοιών Θεωρίας Πληροφορίας όπως από κοινού εντροπία, </a:t>
            </a:r>
            <a:r>
              <a:rPr lang="el-GR" sz="2400" dirty="0" err="1" smtClean="0"/>
              <a:t>υπο</a:t>
            </a:r>
            <a:r>
              <a:rPr lang="el-GR" sz="2400" dirty="0" smtClean="0"/>
              <a:t> συνθήκη εντροπία και αμοιβαία πληροφορία. Περιγραφή των εννοιών κωδικοποίησης και χωρητικότητας καναλιού και </a:t>
            </a:r>
            <a:r>
              <a:rPr lang="el-GR" sz="2400" smtClean="0"/>
              <a:t>που αποσκοπούν.</a:t>
            </a:r>
            <a:endParaRPr lang="el-GR" sz="2400" dirty="0"/>
          </a:p>
        </p:txBody>
      </p:sp>
      <p:sp>
        <p:nvSpPr>
          <p:cNvPr id="4" name="Ορθογώνιο 3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6" name="Εικόνα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30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Υπό Συνθήκη Εντροπία (1 από 3)</a:t>
            </a:r>
            <a:endParaRPr lang="en-GB" sz="3600" dirty="0" smtClean="0"/>
          </a:p>
        </p:txBody>
      </p:sp>
      <p:sp>
        <p:nvSpPr>
          <p:cNvPr id="519171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609012" cy="4819675"/>
          </a:xfrm>
        </p:spPr>
        <p:txBody>
          <a:bodyPr>
            <a:no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l-GR" sz="2000" dirty="0" smtClean="0"/>
              <a:t>Τι γίνεται όταν γνωρίζω την τιμή της μίας εκ των δύο τ.μ.;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l-GR" sz="2000" dirty="0" smtClean="0"/>
              <a:t>Γνωρίζοντας το </a:t>
            </a:r>
            <a:r>
              <a:rPr lang="el-GR" sz="2000" i="1" dirty="0" smtClean="0"/>
              <a:t>Υ</a:t>
            </a:r>
            <a:r>
              <a:rPr lang="el-GR" sz="2000" dirty="0" smtClean="0"/>
              <a:t>, αλλάζει η αβεβαιότητα για την έκβαση του </a:t>
            </a:r>
            <a:r>
              <a:rPr lang="el-GR" sz="2000" i="1" dirty="0" smtClean="0"/>
              <a:t>Χ</a:t>
            </a:r>
            <a:endParaRPr lang="en-US" sz="2000" i="1" dirty="0" smtClean="0"/>
          </a:p>
          <a:p>
            <a:pPr eaLnBrk="1" hangingPunct="1">
              <a:defRPr/>
            </a:pPr>
            <a:r>
              <a:rPr lang="el-GR" sz="2000" i="1" dirty="0" smtClean="0"/>
              <a:t>Αν, π.χ., προκύψει στην έξοδο το </a:t>
            </a:r>
            <a:r>
              <a:rPr lang="en-US" sz="2000" i="1" dirty="0" smtClean="0"/>
              <a:t>y</a:t>
            </a:r>
            <a:r>
              <a:rPr lang="el-GR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l-GR" sz="2000" i="1" dirty="0" smtClean="0"/>
              <a:t>τότε η μέση αβεβαιότητα για το Χ είναι:</a:t>
            </a:r>
            <a:r>
              <a:rPr lang="en-US" sz="2000" i="1" dirty="0" smtClean="0"/>
              <a:t> </a:t>
            </a: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el-GR" sz="2000" dirty="0" smtClean="0"/>
              <a:t>Για κάθε τιμή </a:t>
            </a:r>
            <a:r>
              <a:rPr lang="en-US" sz="2000" i="1" dirty="0" smtClean="0"/>
              <a:t>y</a:t>
            </a:r>
            <a:r>
              <a:rPr lang="el-GR" sz="2000" i="1" baseline="-25000" dirty="0" smtClean="0"/>
              <a:t>κ</a:t>
            </a:r>
            <a:r>
              <a:rPr lang="el-GR" sz="2000" i="1" dirty="0" smtClean="0"/>
              <a:t> </a:t>
            </a:r>
            <a:r>
              <a:rPr lang="el-GR" sz="2000" i="1" baseline="-25000" dirty="0" smtClean="0"/>
              <a:t> </a:t>
            </a:r>
            <a:r>
              <a:rPr lang="el-GR" sz="2000" dirty="0" smtClean="0"/>
              <a:t>της τ.μ. </a:t>
            </a:r>
            <a:r>
              <a:rPr lang="el-GR" sz="2000" i="1" dirty="0" smtClean="0"/>
              <a:t>Υ </a:t>
            </a:r>
            <a:r>
              <a:rPr lang="el-GR" sz="2000" dirty="0" smtClean="0"/>
              <a:t>έχουμε μία αντίστοιχη μεση αβεβαιότητα για την </a:t>
            </a:r>
            <a:r>
              <a:rPr lang="el-GR" sz="2000" i="1" dirty="0" smtClean="0"/>
              <a:t>Χ, </a:t>
            </a:r>
            <a:r>
              <a:rPr lang="el-GR" sz="2000" dirty="0" smtClean="0"/>
              <a:t>την </a:t>
            </a:r>
            <a:r>
              <a:rPr lang="el-GR" sz="2000" i="1" dirty="0" smtClean="0"/>
              <a:t>Η(</a:t>
            </a:r>
            <a:r>
              <a:rPr lang="en-US" sz="2000" i="1" dirty="0" smtClean="0"/>
              <a:t>X|Y=y</a:t>
            </a:r>
            <a:r>
              <a:rPr lang="el-GR" sz="2000" i="1" baseline="-25000" dirty="0" smtClean="0"/>
              <a:t>κ</a:t>
            </a:r>
            <a:r>
              <a:rPr lang="el-GR" sz="2000" i="1" dirty="0" smtClean="0"/>
              <a:t>)</a:t>
            </a:r>
          </a:p>
          <a:p>
            <a:pPr eaLnBrk="1" hangingPunct="1">
              <a:defRPr/>
            </a:pPr>
            <a:r>
              <a:rPr lang="el-GR" sz="2000" dirty="0" smtClean="0"/>
              <a:t>Η </a:t>
            </a:r>
            <a:r>
              <a:rPr lang="el-GR" sz="2000" dirty="0" smtClean="0">
                <a:solidFill>
                  <a:srgbClr val="0033CC"/>
                </a:solidFill>
              </a:rPr>
              <a:t>μέση τιμή</a:t>
            </a:r>
            <a:r>
              <a:rPr lang="el-GR" sz="2000" dirty="0" smtClean="0"/>
              <a:t> των παραπάνω ποσοτήτων είναι η </a:t>
            </a:r>
            <a:r>
              <a:rPr lang="el-GR" sz="2000" dirty="0" smtClean="0">
                <a:solidFill>
                  <a:srgbClr val="0033CC"/>
                </a:solidFill>
              </a:rPr>
              <a:t>υπό συνθήκη εντροπία</a:t>
            </a:r>
            <a:endParaRPr lang="en-GB" sz="2000" dirty="0" smtClean="0">
              <a:solidFill>
                <a:srgbClr val="0033CC"/>
              </a:solidFill>
            </a:endParaRP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66951"/>
              </p:ext>
            </p:extLst>
          </p:nvPr>
        </p:nvGraphicFramePr>
        <p:xfrm>
          <a:off x="1688306" y="3356992"/>
          <a:ext cx="60864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4" imgW="2717640" imgH="444240" progId="Equation.DSMT4">
                  <p:embed/>
                </p:oleObj>
              </mc:Choice>
              <mc:Fallback>
                <p:oleObj name="Equation" r:id="rId4" imgW="271764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306" y="3356992"/>
                        <a:ext cx="6086475" cy="9937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Υπό Συνθήκη Εντροπία (2 από 3)</a:t>
            </a:r>
            <a:endParaRPr lang="en-GB" sz="3600" dirty="0" smtClean="0"/>
          </a:p>
        </p:txBody>
      </p:sp>
      <p:sp>
        <p:nvSpPr>
          <p:cNvPr id="372739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2874"/>
            <a:ext cx="8305800" cy="504046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Υπό Συνθήκη Εντροπία:</a:t>
            </a:r>
          </a:p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marL="0" indent="0" eaLnBrk="1" hangingPunct="1">
              <a:buNone/>
              <a:defRPr/>
            </a:pPr>
            <a:endParaRPr lang="el-GR" sz="2400" i="1" dirty="0" smtClean="0"/>
          </a:p>
          <a:p>
            <a:pPr>
              <a:spcAft>
                <a:spcPts val="1200"/>
              </a:spcAft>
              <a:defRPr/>
            </a:pPr>
            <a:r>
              <a:rPr lang="el-GR" sz="2400" dirty="0">
                <a:solidFill>
                  <a:srgbClr val="0033CC"/>
                </a:solidFill>
              </a:rPr>
              <a:t>Φυσική Σημασία:</a:t>
            </a:r>
            <a:r>
              <a:rPr lang="el-GR" sz="2400" dirty="0"/>
              <a:t> ποια είναι η αβεβαιότητα για την </a:t>
            </a:r>
            <a:r>
              <a:rPr lang="el-GR" sz="2400" i="1" dirty="0"/>
              <a:t>Χ</a:t>
            </a:r>
            <a:r>
              <a:rPr lang="el-GR" sz="2400" dirty="0"/>
              <a:t>, αν γνωρίζω την τιμή (έκβαση) της </a:t>
            </a:r>
            <a:r>
              <a:rPr lang="el-GR" sz="2400" i="1" dirty="0"/>
              <a:t>Υ</a:t>
            </a:r>
          </a:p>
          <a:p>
            <a:pPr>
              <a:defRPr/>
            </a:pPr>
            <a:r>
              <a:rPr lang="el-GR" sz="2400" dirty="0">
                <a:solidFill>
                  <a:srgbClr val="0033CC"/>
                </a:solidFill>
              </a:rPr>
              <a:t>Ερώτηση: </a:t>
            </a:r>
            <a:r>
              <a:rPr lang="el-GR" sz="2400" dirty="0"/>
              <a:t>Αν γνωρίζω το </a:t>
            </a:r>
            <a:r>
              <a:rPr lang="el-GR" sz="2400" i="1" dirty="0"/>
              <a:t>Υ</a:t>
            </a:r>
            <a:r>
              <a:rPr lang="el-GR" sz="2400" dirty="0"/>
              <a:t>, η αβεβαιότητα για το </a:t>
            </a:r>
            <a:r>
              <a:rPr lang="el-GR" sz="2400" i="1" dirty="0"/>
              <a:t>Χ </a:t>
            </a:r>
            <a:r>
              <a:rPr lang="el-GR" sz="2400" dirty="0"/>
              <a:t>αυξάνεται, μειώνεται, ή παραμένει σταθερή;</a:t>
            </a:r>
            <a:endParaRPr lang="el-GR" sz="2400" dirty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400" dirty="0" smtClean="0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995176"/>
              </p:ext>
            </p:extLst>
          </p:nvPr>
        </p:nvGraphicFramePr>
        <p:xfrm>
          <a:off x="1403648" y="1844824"/>
          <a:ext cx="6622975" cy="2862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4" imgW="3136680" imgH="1358640" progId="Equation.DSMT4">
                  <p:embed/>
                </p:oleObj>
              </mc:Choice>
              <mc:Fallback>
                <p:oleObj name="Equation" r:id="rId4" imgW="3136680" imgH="1358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844824"/>
                        <a:ext cx="6622975" cy="2862056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Υπό Συνθήκη Εντροπία (3 από 3)</a:t>
            </a:r>
            <a:endParaRPr lang="en-GB" sz="3600" dirty="0" smtClean="0"/>
          </a:p>
        </p:txBody>
      </p:sp>
      <p:sp>
        <p:nvSpPr>
          <p:cNvPr id="373763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467565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Ιδιότητα 1: </a:t>
            </a:r>
            <a:r>
              <a:rPr lang="el-GR" sz="2400" dirty="0" smtClean="0"/>
              <a:t>Χρησιμοποιώντας τους ορισμούς και τις προηγούμενες ιδιότητες, μπορεί να αποδειχθεί ότι</a:t>
            </a:r>
          </a:p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/>
            </a:r>
            <a:br>
              <a:rPr lang="el-GR" sz="2400" dirty="0" smtClean="0">
                <a:solidFill>
                  <a:srgbClr val="0033CC"/>
                </a:solidFill>
              </a:rPr>
            </a:b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Ιδιότητα 2:</a:t>
            </a:r>
            <a:r>
              <a:rPr lang="el-GR" sz="2400" dirty="0" smtClean="0"/>
              <a:t> Αν οι πηγές είναι ανεξάρτητες, τότε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0569"/>
              </p:ext>
            </p:extLst>
          </p:nvPr>
        </p:nvGraphicFramePr>
        <p:xfrm>
          <a:off x="2051720" y="3078822"/>
          <a:ext cx="47132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4" imgW="1841400" imgH="253800" progId="Equation.DSMT4">
                  <p:embed/>
                </p:oleObj>
              </mc:Choice>
              <mc:Fallback>
                <p:oleObj name="Equation" r:id="rId4" imgW="18414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078822"/>
                        <a:ext cx="4713288" cy="64770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340610"/>
              </p:ext>
            </p:extLst>
          </p:nvPr>
        </p:nvGraphicFramePr>
        <p:xfrm>
          <a:off x="2295401" y="5063856"/>
          <a:ext cx="4225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6" imgW="1650960" imgH="253800" progId="Equation.DSMT4">
                  <p:embed/>
                </p:oleObj>
              </mc:Choice>
              <mc:Fallback>
                <p:oleObj name="Equation" r:id="rId6" imgW="165096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401" y="5063856"/>
                        <a:ext cx="4225925" cy="64770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Αμοιβαία Πληροφορία</a:t>
            </a:r>
            <a:endParaRPr lang="en-GB" sz="3600" dirty="0" smtClean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000" dirty="0" smtClean="0"/>
              <a:t>Η </a:t>
            </a:r>
            <a:r>
              <a:rPr lang="el-GR" sz="2000" dirty="0" smtClean="0">
                <a:solidFill>
                  <a:srgbClr val="0033CC"/>
                </a:solidFill>
              </a:rPr>
              <a:t>αμοιβαία πληροφορία</a:t>
            </a:r>
            <a:r>
              <a:rPr lang="el-GR" sz="2000" dirty="0" smtClean="0"/>
              <a:t> είναι ένα σημαντικό μέγεθος για</a:t>
            </a:r>
          </a:p>
          <a:p>
            <a:pPr lvl="1" eaLnBrk="1" hangingPunct="1">
              <a:defRPr/>
            </a:pPr>
            <a:r>
              <a:rPr lang="el-GR" sz="2000" dirty="0" smtClean="0"/>
              <a:t>την κωδικοποίηση πηγής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l-GR" sz="2000" dirty="0" smtClean="0"/>
              <a:t>την κωδικοποίηση καναλιού</a:t>
            </a: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000" dirty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Εντροπία πηγής </a:t>
            </a:r>
            <a:r>
              <a:rPr lang="en-US" sz="2000" i="1" dirty="0" smtClean="0">
                <a:solidFill>
                  <a:srgbClr val="0033CC"/>
                </a:solidFill>
              </a:rPr>
              <a:t>H(X)</a:t>
            </a:r>
            <a:r>
              <a:rPr lang="en-US" sz="2000" dirty="0" smtClean="0"/>
              <a:t>: </a:t>
            </a:r>
            <a:r>
              <a:rPr lang="el-GR" sz="2000" dirty="0" smtClean="0"/>
              <a:t>η πληροφορία (αβεβαιότητα) της </a:t>
            </a:r>
            <a:r>
              <a:rPr lang="el-GR" sz="2000" i="1" dirty="0" smtClean="0"/>
              <a:t>Χ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Υπό Συνθήκη Εντροπία </a:t>
            </a:r>
            <a:r>
              <a:rPr lang="en-US" sz="2000" i="1" dirty="0" smtClean="0">
                <a:solidFill>
                  <a:srgbClr val="0033CC"/>
                </a:solidFill>
              </a:rPr>
              <a:t>H(X|Y)</a:t>
            </a:r>
            <a:r>
              <a:rPr lang="en-US" sz="2000" dirty="0" smtClean="0"/>
              <a:t>: </a:t>
            </a:r>
            <a:r>
              <a:rPr lang="el-GR" sz="2000" dirty="0" smtClean="0"/>
              <a:t>η αβεβαιότητα για την </a:t>
            </a:r>
            <a:r>
              <a:rPr lang="el-GR" sz="2000" i="1" dirty="0" smtClean="0"/>
              <a:t>Χ</a:t>
            </a:r>
            <a:r>
              <a:rPr lang="el-GR" sz="2000" dirty="0" smtClean="0"/>
              <a:t> αν ξέρω την τιμή της </a:t>
            </a:r>
            <a:r>
              <a:rPr lang="en-US" sz="2000" i="1" dirty="0" smtClean="0"/>
              <a:t>Y</a:t>
            </a: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n-GB" sz="20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l-GR" sz="2000" dirty="0">
                <a:solidFill>
                  <a:srgbClr val="0033CC"/>
                </a:solidFill>
              </a:rPr>
              <a:t>Αμοιβαία Πληροφορία</a:t>
            </a:r>
            <a:r>
              <a:rPr lang="el-GR" sz="2000" dirty="0"/>
              <a:t>: </a:t>
            </a:r>
          </a:p>
          <a:p>
            <a:pPr lvl="1">
              <a:defRPr/>
            </a:pPr>
            <a:r>
              <a:rPr lang="el-GR" sz="2000" dirty="0"/>
              <a:t>είναι η διαφορά των δύο μεγεθών</a:t>
            </a:r>
            <a:r>
              <a:rPr lang="en-US" sz="2000" dirty="0"/>
              <a:t>, </a:t>
            </a:r>
            <a:endParaRPr lang="el-GR" sz="2000" dirty="0"/>
          </a:p>
          <a:p>
            <a:pPr lvl="1">
              <a:buNone/>
              <a:defRPr/>
            </a:pPr>
            <a:r>
              <a:rPr lang="el-GR" sz="2000" dirty="0"/>
              <a:t>Δηλαδή:</a:t>
            </a:r>
          </a:p>
          <a:p>
            <a:pPr lvl="1">
              <a:defRPr/>
            </a:pPr>
            <a:r>
              <a:rPr lang="el-GR" sz="2000" dirty="0"/>
              <a:t>η ποσότητα πληροφορίας που παρέχεται από την τυχαία μεταβλητή </a:t>
            </a:r>
            <a:r>
              <a:rPr lang="el-GR" sz="2000" i="1" dirty="0"/>
              <a:t>Υ</a:t>
            </a:r>
            <a:r>
              <a:rPr lang="el-GR" sz="2000" dirty="0"/>
              <a:t> για την </a:t>
            </a:r>
            <a:r>
              <a:rPr lang="el-GR" sz="2000" i="1" dirty="0"/>
              <a:t>Χ,  ή ισοδύναμα:</a:t>
            </a:r>
          </a:p>
          <a:p>
            <a:pPr lvl="1">
              <a:defRPr/>
            </a:pPr>
            <a:r>
              <a:rPr lang="el-GR" sz="2000" i="1" dirty="0"/>
              <a:t>η ποσότητα της αβεβαιότητας που διαλύεται για την Χ όταν παρατηρώ την Υ</a:t>
            </a:r>
            <a:endParaRPr lang="el-GR" sz="2000" dirty="0"/>
          </a:p>
          <a:p>
            <a:endParaRPr lang="el-GR" dirty="0"/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170615"/>
              </p:ext>
            </p:extLst>
          </p:nvPr>
        </p:nvGraphicFramePr>
        <p:xfrm>
          <a:off x="675841" y="3200413"/>
          <a:ext cx="3726974" cy="588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4" imgW="1765080" imgH="279360" progId="Equation.DSMT4">
                  <p:embed/>
                </p:oleObj>
              </mc:Choice>
              <mc:Fallback>
                <p:oleObj name="Equation" r:id="rId4" imgW="176508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841" y="3200413"/>
                        <a:ext cx="3726974" cy="588627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3600" dirty="0" smtClean="0"/>
              <a:t>Αμοιβαία Πληροφορία και Κανάλι (1 από 3)</a:t>
            </a:r>
            <a:endParaRPr lang="en-US" sz="3600" dirty="0" smtClean="0"/>
          </a:p>
        </p:txBody>
      </p:sp>
      <p:sp>
        <p:nvSpPr>
          <p:cNvPr id="520195" name="Rectangle 3"/>
          <p:cNvSpPr>
            <a:spLocks noGrp="1" noChangeArrowheads="1"/>
          </p:cNvSpPr>
          <p:nvPr>
            <p:ph idx="1"/>
          </p:nvPr>
        </p:nvSpPr>
        <p:spPr>
          <a:xfrm>
            <a:off x="442913" y="1556791"/>
            <a:ext cx="8305800" cy="4032449"/>
          </a:xfrm>
        </p:spPr>
        <p:txBody>
          <a:bodyPr>
            <a:noAutofit/>
          </a:bodyPr>
          <a:lstStyle/>
          <a:p>
            <a:pPr marL="381000" indent="-381000" eaLnBrk="1" hangingPunct="1">
              <a:defRPr/>
            </a:pPr>
            <a:r>
              <a:rPr lang="el-GR" sz="2400" dirty="0" smtClean="0"/>
              <a:t>Ο </a:t>
            </a:r>
            <a:r>
              <a:rPr lang="el-GR" sz="2400" dirty="0" smtClean="0">
                <a:solidFill>
                  <a:srgbClr val="0033CC"/>
                </a:solidFill>
              </a:rPr>
              <a:t>δέκτης</a:t>
            </a:r>
            <a:r>
              <a:rPr lang="el-GR" sz="2400" dirty="0" smtClean="0"/>
              <a:t> δε γνωρίζει την είσοδο του καναλιού (</a:t>
            </a:r>
            <a:r>
              <a:rPr lang="el-GR" sz="2400" i="1" dirty="0" smtClean="0"/>
              <a:t>Χ</a:t>
            </a:r>
            <a:r>
              <a:rPr lang="el-GR" sz="2400" dirty="0" smtClean="0"/>
              <a:t>),</a:t>
            </a:r>
          </a:p>
          <a:p>
            <a:pPr marL="838200" lvl="1" indent="-381000" eaLnBrk="1" hangingPunct="1">
              <a:defRPr/>
            </a:pPr>
            <a:r>
              <a:rPr lang="el-GR" sz="2400" dirty="0" smtClean="0"/>
              <a:t>αλλά βλέπει την έξοδό του (</a:t>
            </a:r>
            <a:r>
              <a:rPr lang="el-GR" sz="2400" i="1" dirty="0" smtClean="0"/>
              <a:t>Υ</a:t>
            </a:r>
            <a:r>
              <a:rPr lang="el-GR" sz="2400" dirty="0" smtClean="0"/>
              <a:t>)</a:t>
            </a:r>
          </a:p>
          <a:p>
            <a:pPr marL="381000" indent="-381000" eaLnBrk="1" hangingPunct="1">
              <a:defRPr/>
            </a:pPr>
            <a:r>
              <a:rPr lang="el-GR" sz="2400" dirty="0" smtClean="0"/>
              <a:t>Η </a:t>
            </a:r>
            <a:r>
              <a:rPr lang="el-GR" sz="2400" i="1" dirty="0" smtClean="0"/>
              <a:t>Χ</a:t>
            </a:r>
            <a:r>
              <a:rPr lang="el-GR" sz="2400" dirty="0" smtClean="0"/>
              <a:t> μεταφέρει ποσότητα πληροφορίας </a:t>
            </a:r>
            <a:r>
              <a:rPr lang="el-GR" sz="2400" i="1" dirty="0" smtClean="0"/>
              <a:t>Η(Χ)</a:t>
            </a:r>
            <a:endParaRPr lang="el-GR" sz="2400" dirty="0" smtClean="0"/>
          </a:p>
          <a:p>
            <a:pPr marL="381000" indent="-381000" eaLnBrk="1" hangingPunct="1">
              <a:defRPr/>
            </a:pPr>
            <a:r>
              <a:rPr lang="el-GR" sz="2400" dirty="0" smtClean="0"/>
              <a:t>Αρχικά, ο δέκτης έχει αβεβαιότητα </a:t>
            </a:r>
            <a:r>
              <a:rPr lang="el-GR" sz="2400" i="1" dirty="0" smtClean="0"/>
              <a:t>Η(Χ)</a:t>
            </a:r>
            <a:r>
              <a:rPr lang="el-GR" sz="2400" dirty="0" smtClean="0"/>
              <a:t> για την </a:t>
            </a:r>
            <a:r>
              <a:rPr lang="el-GR" sz="2400" i="1" dirty="0" smtClean="0"/>
              <a:t>Χ</a:t>
            </a:r>
            <a:endParaRPr lang="el-GR" sz="2400" dirty="0" smtClean="0"/>
          </a:p>
          <a:p>
            <a:pPr marL="381000" indent="-381000" eaLnBrk="1" hangingPunct="1">
              <a:spcAft>
                <a:spcPts val="600"/>
              </a:spcAft>
              <a:defRPr/>
            </a:pPr>
            <a:r>
              <a:rPr lang="el-GR" sz="2400" dirty="0" smtClean="0"/>
              <a:t>Η </a:t>
            </a:r>
            <a:r>
              <a:rPr lang="el-GR" sz="2400" i="1" dirty="0" smtClean="0"/>
              <a:t>Υ</a:t>
            </a:r>
            <a:r>
              <a:rPr lang="el-GR" sz="2400" dirty="0" smtClean="0"/>
              <a:t> είναι </a:t>
            </a:r>
            <a:r>
              <a:rPr lang="el-GR" sz="2400" dirty="0" smtClean="0">
                <a:solidFill>
                  <a:srgbClr val="0033CC"/>
                </a:solidFill>
              </a:rPr>
              <a:t>εξαρτημένη</a:t>
            </a:r>
            <a:r>
              <a:rPr lang="el-GR" sz="2400" dirty="0" smtClean="0"/>
              <a:t> από την είσοδο του καναλιού</a:t>
            </a:r>
          </a:p>
          <a:p>
            <a:pPr marL="838200" lvl="1" indent="-381000" eaLnBrk="1" hangingPunct="1">
              <a:defRPr/>
            </a:pPr>
            <a:r>
              <a:rPr lang="el-GR" sz="2400" dirty="0" smtClean="0"/>
              <a:t>στην ουσία είναι μια ενθόρυβη έκδοση της </a:t>
            </a:r>
            <a:r>
              <a:rPr lang="el-GR" sz="2400" i="1" dirty="0" smtClean="0"/>
              <a:t>Χ</a:t>
            </a:r>
            <a:endParaRPr lang="el-GR" sz="2400" dirty="0" smtClean="0"/>
          </a:p>
          <a:p>
            <a:pPr marL="381000" indent="-381000" eaLnBrk="1" hangingPunct="1">
              <a:defRPr/>
            </a:pPr>
            <a:r>
              <a:rPr lang="el-GR" sz="2400" dirty="0" smtClean="0"/>
              <a:t>Η αβεβαιότητα του δέκτη μειώνεται σε </a:t>
            </a:r>
            <a:r>
              <a:rPr lang="el-GR" sz="2400" i="1" dirty="0" smtClean="0"/>
              <a:t>Η(Χ|Υ)</a:t>
            </a:r>
          </a:p>
          <a:p>
            <a:pPr marL="381000" indent="-381000" eaLnBrk="1" hangingPunct="1">
              <a:defRPr/>
            </a:pPr>
            <a:r>
              <a:rPr lang="el-GR" sz="2400" dirty="0" smtClean="0"/>
              <a:t>Ο δέκτης </a:t>
            </a:r>
            <a:r>
              <a:rPr lang="el-GR" sz="2400" dirty="0" smtClean="0">
                <a:solidFill>
                  <a:srgbClr val="0033CC"/>
                </a:solidFill>
              </a:rPr>
              <a:t>έμαθε πληροφορία</a:t>
            </a:r>
            <a:r>
              <a:rPr lang="el-GR" sz="2400" dirty="0" smtClean="0"/>
              <a:t> </a:t>
            </a:r>
            <a:r>
              <a:rPr lang="el-GR" sz="2400" i="1" dirty="0" smtClean="0"/>
              <a:t>Η(Χ)-Η(Χ|Υ)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200" dirty="0" smtClean="0"/>
              <a:t>Αμοιβαία Πληροφορία και Κανάλι (2 από 3)</a:t>
            </a:r>
            <a:endParaRPr lang="en-US" sz="3200" dirty="0" smtClean="0"/>
          </a:p>
        </p:txBody>
      </p:sp>
      <p:sp>
        <p:nvSpPr>
          <p:cNvPr id="527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1000" indent="-381000" eaLnBrk="1" hangingPunct="1">
              <a:spcAft>
                <a:spcPts val="600"/>
              </a:spcAft>
              <a:defRPr/>
            </a:pPr>
            <a:r>
              <a:rPr lang="el-GR" sz="2400" dirty="0" smtClean="0"/>
              <a:t>Η </a:t>
            </a:r>
            <a:r>
              <a:rPr lang="el-GR" sz="2400" dirty="0" smtClean="0">
                <a:solidFill>
                  <a:srgbClr val="0033CC"/>
                </a:solidFill>
              </a:rPr>
              <a:t>αμοιβαία πληροφορία</a:t>
            </a:r>
            <a:r>
              <a:rPr lang="el-GR" sz="2400" dirty="0" smtClean="0"/>
              <a:t> είναι το ποσό της πληροφορίας που έμαθε ο δέκτης </a:t>
            </a:r>
          </a:p>
          <a:p>
            <a:pPr marL="838200" lvl="1" indent="-381000" eaLnBrk="1" hangingPunct="1">
              <a:defRPr/>
            </a:pPr>
            <a:r>
              <a:rPr lang="el-GR" sz="2400" dirty="0" smtClean="0"/>
              <a:t>για την είσοδο του καναλιού </a:t>
            </a:r>
            <a:r>
              <a:rPr lang="el-GR" sz="2400" i="1" dirty="0" smtClean="0"/>
              <a:t>Χ</a:t>
            </a:r>
            <a:r>
              <a:rPr lang="el-GR" sz="2400" dirty="0" smtClean="0"/>
              <a:t> </a:t>
            </a:r>
          </a:p>
          <a:p>
            <a:pPr marL="838200" lvl="1" indent="-381000" eaLnBrk="1" hangingPunct="1">
              <a:spcAft>
                <a:spcPts val="1200"/>
              </a:spcAft>
              <a:defRPr/>
            </a:pPr>
            <a:r>
              <a:rPr lang="el-GR" sz="2400" dirty="0" smtClean="0"/>
              <a:t>παρατηρώντας την έξοδο του καναλιού </a:t>
            </a:r>
            <a:r>
              <a:rPr lang="el-GR" sz="2400" i="1" dirty="0" smtClean="0"/>
              <a:t>Υ</a:t>
            </a:r>
            <a:endParaRPr lang="el-GR" sz="2400" dirty="0" smtClean="0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2259013" y="4025900"/>
          <a:ext cx="397033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4" imgW="1765080" imgH="279360" progId="Equation.DSMT4">
                  <p:embed/>
                </p:oleObj>
              </mc:Choice>
              <mc:Fallback>
                <p:oleObj name="Equation" r:id="rId4" imgW="176508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4025900"/>
                        <a:ext cx="3970337" cy="627063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200" dirty="0" smtClean="0"/>
              <a:t>Αμοιβαία Πληροφορία και Κανάλι (3 από 3)</a:t>
            </a:r>
            <a:endParaRPr lang="en-US" sz="3200" dirty="0" smtClean="0"/>
          </a:p>
        </p:txBody>
      </p:sp>
      <p:graphicFrame>
        <p:nvGraphicFramePr>
          <p:cNvPr id="12291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501055"/>
              </p:ext>
            </p:extLst>
          </p:nvPr>
        </p:nvGraphicFramePr>
        <p:xfrm>
          <a:off x="1835696" y="3212976"/>
          <a:ext cx="5480882" cy="100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0" name="Equation" r:id="rId4" imgW="2641320" imgH="482400" progId="Equation.DSMT4">
                  <p:embed/>
                </p:oleObj>
              </mc:Choice>
              <mc:Fallback>
                <p:oleObj name="Equation" r:id="rId4" imgW="26413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212976"/>
                        <a:ext cx="5480882" cy="100131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3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0888" y="1417638"/>
            <a:ext cx="7935912" cy="4099594"/>
          </a:xfrm>
        </p:spPr>
        <p:txBody>
          <a:bodyPr>
            <a:normAutofit/>
          </a:bodyPr>
          <a:lstStyle/>
          <a:p>
            <a:pPr marL="381000" indent="-381000" eaLnBrk="1" hangingPunct="1">
              <a:spcBef>
                <a:spcPct val="40000"/>
              </a:spcBef>
              <a:spcAft>
                <a:spcPts val="600"/>
              </a:spcAft>
              <a:defRPr/>
            </a:pPr>
            <a:r>
              <a:rPr lang="el-GR" sz="2400" dirty="0" smtClean="0"/>
              <a:t>Όσο </a:t>
            </a:r>
            <a:r>
              <a:rPr lang="el-GR" sz="2400" dirty="0" smtClean="0">
                <a:solidFill>
                  <a:srgbClr val="0033CC"/>
                </a:solidFill>
              </a:rPr>
              <a:t>μεγαλύτερη</a:t>
            </a:r>
            <a:r>
              <a:rPr lang="el-GR" sz="2400" dirty="0" smtClean="0"/>
              <a:t> είναι η αμοιβαία πληροφορία,</a:t>
            </a:r>
          </a:p>
          <a:p>
            <a:pPr marL="838200" lvl="1" indent="-381000" eaLnBrk="1" hangingPunct="1">
              <a:defRPr/>
            </a:pPr>
            <a:r>
              <a:rPr lang="el-GR" sz="2400" dirty="0" smtClean="0"/>
              <a:t>τόσο </a:t>
            </a:r>
            <a:r>
              <a:rPr lang="el-GR" sz="2400" dirty="0" smtClean="0">
                <a:solidFill>
                  <a:srgbClr val="0033CC"/>
                </a:solidFill>
              </a:rPr>
              <a:t>καλύτερο είναι το κανάλι</a:t>
            </a:r>
          </a:p>
          <a:p>
            <a:pPr marL="838200" lvl="1" indent="-381000" eaLnBrk="1" hangingPunct="1">
              <a:defRPr/>
            </a:pPr>
            <a:r>
              <a:rPr lang="el-GR" sz="2400" dirty="0" smtClean="0"/>
              <a:t>τόσο περισσότερα μας λέει η έξοδος </a:t>
            </a:r>
            <a:r>
              <a:rPr lang="el-GR" sz="2400" i="1" dirty="0" smtClean="0"/>
              <a:t>Υ</a:t>
            </a:r>
            <a:r>
              <a:rPr lang="el-GR" sz="2400" dirty="0" smtClean="0"/>
              <a:t> για την είσοδο </a:t>
            </a:r>
            <a:r>
              <a:rPr lang="el-GR" sz="2400" i="1" dirty="0" smtClean="0"/>
              <a:t>Χ</a:t>
            </a: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420305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Ιδιότητες Αμοιβαίας Πληροφορίας</a:t>
            </a:r>
            <a:endParaRPr lang="en-GB" sz="3600" dirty="0" smtClean="0"/>
          </a:p>
        </p:txBody>
      </p:sp>
      <p:sp>
        <p:nvSpPr>
          <p:cNvPr id="394246" name="Rectangle 6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5180012"/>
          </a:xfrm>
        </p:spPr>
        <p:txBody>
          <a:bodyPr>
            <a:noAutofit/>
          </a:bodyPr>
          <a:lstStyle/>
          <a:p>
            <a:pPr marL="381000" indent="-381000" eaLnBrk="1" hangingPunct="1"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el-GR" sz="2000" dirty="0" smtClean="0"/>
              <a:t>1.  Μη αρνητική</a:t>
            </a:r>
            <a:r>
              <a:rPr lang="en-US" sz="2000" dirty="0" smtClean="0"/>
              <a:t>:</a:t>
            </a:r>
            <a:r>
              <a:rPr lang="el-GR" sz="2000" i="1" dirty="0" smtClean="0"/>
              <a:t>  </a:t>
            </a:r>
            <a:r>
              <a:rPr lang="el-GR" sz="2000" i="1" dirty="0" smtClean="0">
                <a:solidFill>
                  <a:srgbClr val="0033CC"/>
                </a:solidFill>
              </a:rPr>
              <a:t>Ι(</a:t>
            </a:r>
            <a:r>
              <a:rPr lang="en-US" sz="2000" i="1" dirty="0" smtClean="0">
                <a:solidFill>
                  <a:srgbClr val="0033CC"/>
                </a:solidFill>
              </a:rPr>
              <a:t>X;Y</a:t>
            </a:r>
            <a:r>
              <a:rPr lang="el-GR" sz="2000" i="1" dirty="0" smtClean="0">
                <a:solidFill>
                  <a:srgbClr val="0033CC"/>
                </a:solidFill>
              </a:rPr>
              <a:t>) </a:t>
            </a:r>
            <a:r>
              <a:rPr lang="el-GR" sz="2000" i="1" dirty="0" smtClean="0">
                <a:solidFill>
                  <a:srgbClr val="0033CC"/>
                </a:solidFill>
                <a:sym typeface="Symbol" pitchFamily="18" charset="2"/>
              </a:rPr>
              <a:t> </a:t>
            </a:r>
            <a:r>
              <a:rPr lang="en-US" sz="2000" i="1" dirty="0" smtClean="0">
                <a:solidFill>
                  <a:srgbClr val="0033CC"/>
                </a:solidFill>
                <a:sym typeface="Symbol" pitchFamily="18" charset="2"/>
              </a:rPr>
              <a:t>0</a:t>
            </a:r>
            <a:endParaRPr lang="el-GR" sz="2000" i="1" dirty="0" smtClean="0">
              <a:solidFill>
                <a:srgbClr val="0033CC"/>
              </a:solidFill>
              <a:sym typeface="Symbol" pitchFamily="18" charset="2"/>
            </a:endParaRPr>
          </a:p>
          <a:p>
            <a:pPr marL="838200" lvl="1" indent="-381000" eaLnBrk="1" hangingPunct="1">
              <a:defRPr/>
            </a:pPr>
            <a:r>
              <a:rPr lang="el-GR" sz="2000" dirty="0" smtClean="0">
                <a:sym typeface="Symbol" pitchFamily="18" charset="2"/>
              </a:rPr>
              <a:t>πότε ισχύει η ισότητα;</a:t>
            </a:r>
            <a:endParaRPr lang="el-GR" sz="2000" i="1" dirty="0" smtClean="0">
              <a:sym typeface="Symbol" pitchFamily="18" charset="2"/>
            </a:endParaRP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i="1" dirty="0" smtClean="0">
                <a:sym typeface="Symbol" pitchFamily="18" charset="2"/>
              </a:rPr>
              <a:t>2.   </a:t>
            </a:r>
            <a:r>
              <a:rPr lang="el-GR" sz="2000" dirty="0" smtClean="0">
                <a:sym typeface="Symbol" pitchFamily="18" charset="2"/>
              </a:rPr>
              <a:t>Συμμετρία: </a:t>
            </a: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i="1" dirty="0" smtClean="0">
                <a:sym typeface="Symbol" pitchFamily="18" charset="2"/>
              </a:rPr>
              <a:t/>
            </a:r>
            <a:br>
              <a:rPr lang="el-GR" sz="2000" i="1" dirty="0" smtClean="0">
                <a:sym typeface="Symbol" pitchFamily="18" charset="2"/>
              </a:rPr>
            </a:br>
            <a:endParaRPr lang="el-GR" sz="2000" i="1" dirty="0" smtClean="0">
              <a:sym typeface="Symbol" pitchFamily="18" charset="2"/>
            </a:endParaRP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>
                <a:sym typeface="Symbol" pitchFamily="18" charset="2"/>
              </a:rPr>
              <a:t>3. </a:t>
            </a:r>
            <a:br>
              <a:rPr lang="el-GR" sz="2000" dirty="0" smtClean="0">
                <a:sym typeface="Symbol" pitchFamily="18" charset="2"/>
              </a:rPr>
            </a:br>
            <a:r>
              <a:rPr lang="el-GR" sz="2000" dirty="0" smtClean="0">
                <a:sym typeface="Symbol" pitchFamily="18" charset="2"/>
              </a:rPr>
              <a:t/>
            </a:r>
            <a:br>
              <a:rPr lang="el-GR" sz="2000" dirty="0" smtClean="0">
                <a:sym typeface="Symbol" pitchFamily="18" charset="2"/>
              </a:rPr>
            </a:br>
            <a:endParaRPr lang="el-GR" sz="2000" dirty="0" smtClean="0">
              <a:sym typeface="Symbol" pitchFamily="18" charset="2"/>
            </a:endParaRPr>
          </a:p>
          <a:p>
            <a:pPr marL="43815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>
                <a:sym typeface="Symbol" pitchFamily="18" charset="2"/>
              </a:rPr>
              <a:t>4. </a:t>
            </a:r>
          </a:p>
          <a:p>
            <a:pPr marL="438150" indent="-381000" eaLnBrk="1" hangingPunct="1">
              <a:buFont typeface="Wingdings" panose="05000000000000000000" pitchFamily="2" charset="2"/>
              <a:buNone/>
              <a:defRPr/>
            </a:pPr>
            <a:endParaRPr lang="el-GR" sz="2000" dirty="0" smtClean="0">
              <a:sym typeface="Symbol" pitchFamily="18" charset="2"/>
            </a:endParaRPr>
          </a:p>
          <a:p>
            <a:pPr marL="43815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>
                <a:sym typeface="Symbol" pitchFamily="18" charset="2"/>
              </a:rPr>
              <a:t>5.</a:t>
            </a:r>
          </a:p>
          <a:p>
            <a:pPr marL="438150" indent="-381000" eaLnBrk="1" hangingPunct="1">
              <a:buFont typeface="Wingdings" panose="05000000000000000000" pitchFamily="2" charset="2"/>
              <a:buNone/>
              <a:defRPr/>
            </a:pPr>
            <a:endParaRPr lang="el-GR" sz="2000" dirty="0" smtClean="0">
              <a:sym typeface="Symbol" pitchFamily="18" charset="2"/>
            </a:endParaRPr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864703"/>
              </p:ext>
            </p:extLst>
          </p:nvPr>
        </p:nvGraphicFramePr>
        <p:xfrm>
          <a:off x="2000250" y="3477220"/>
          <a:ext cx="42100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9" name="Equation" r:id="rId4" imgW="1777680" imgH="253800" progId="Equation.DSMT4">
                  <p:embed/>
                </p:oleObj>
              </mc:Choice>
              <mc:Fallback>
                <p:oleObj name="Equation" r:id="rId4" imgW="17776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477220"/>
                        <a:ext cx="4210050" cy="6000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178979"/>
              </p:ext>
            </p:extLst>
          </p:nvPr>
        </p:nvGraphicFramePr>
        <p:xfrm>
          <a:off x="2854325" y="2445345"/>
          <a:ext cx="27971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0" name="Equation" r:id="rId6" imgW="1180800" imgH="253800" progId="Equation.DSMT4">
                  <p:embed/>
                </p:oleObj>
              </mc:Choice>
              <mc:Fallback>
                <p:oleObj name="Equation" r:id="rId6" imgW="1180800" imgH="253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2445345"/>
                        <a:ext cx="2797175" cy="600075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123318"/>
              </p:ext>
            </p:extLst>
          </p:nvPr>
        </p:nvGraphicFramePr>
        <p:xfrm>
          <a:off x="1979613" y="5709245"/>
          <a:ext cx="4511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1" name="Equation" r:id="rId8" imgW="1904760" imgH="253800" progId="Equation.DSMT4">
                  <p:embed/>
                </p:oleObj>
              </mc:Choice>
              <mc:Fallback>
                <p:oleObj name="Equation" r:id="rId8" imgW="190476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709245"/>
                        <a:ext cx="4511675" cy="6000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475106"/>
              </p:ext>
            </p:extLst>
          </p:nvPr>
        </p:nvGraphicFramePr>
        <p:xfrm>
          <a:off x="1908175" y="4629745"/>
          <a:ext cx="51355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2" name="Equation" r:id="rId10" imgW="2286000" imgH="253800" progId="Equation.DSMT4">
                  <p:embed/>
                </p:oleObj>
              </mc:Choice>
              <mc:Fallback>
                <p:oleObj name="Equation" r:id="rId10" imgW="2286000" imgH="253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629745"/>
                        <a:ext cx="5135563" cy="56832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3400" dirty="0" smtClean="0"/>
              <a:t>Ιδιότητες Αμοιβαίας Πληροφορίας (</a:t>
            </a:r>
            <a:r>
              <a:rPr lang="el-GR" sz="3400" dirty="0" smtClean="0">
                <a:solidFill>
                  <a:srgbClr val="FF0000"/>
                </a:solidFill>
              </a:rPr>
              <a:t>ΟΧΙ</a:t>
            </a:r>
            <a:r>
              <a:rPr lang="el-GR" sz="3400" dirty="0" smtClean="0"/>
              <a:t>)</a:t>
            </a:r>
            <a:endParaRPr lang="en-GB" sz="3400" dirty="0" smtClean="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Wingdings" panose="05000000000000000000" pitchFamily="2" charset="2"/>
              <a:buAutoNum type="arabicPeriod" startAt="6"/>
              <a:defRPr/>
            </a:pPr>
            <a:r>
              <a:rPr lang="el-GR" sz="2000" dirty="0" smtClean="0">
                <a:sym typeface="Symbol" pitchFamily="18" charset="2"/>
              </a:rPr>
              <a:t>Υπό συνθήκη αμοιβαία πληροφορία</a:t>
            </a:r>
            <a:br>
              <a:rPr lang="el-GR" sz="2000" dirty="0" smtClean="0">
                <a:sym typeface="Symbol" pitchFamily="18" charset="2"/>
              </a:rPr>
            </a:br>
            <a:r>
              <a:rPr lang="el-GR" sz="2000" dirty="0">
                <a:sym typeface="Symbol" pitchFamily="18" charset="2"/>
              </a:rPr>
              <a:t/>
            </a:r>
            <a:br>
              <a:rPr lang="el-GR" sz="2000" dirty="0">
                <a:sym typeface="Symbol" pitchFamily="18" charset="2"/>
              </a:rPr>
            </a:br>
            <a:r>
              <a:rPr lang="el-GR" sz="2000" dirty="0" smtClean="0">
                <a:sym typeface="Symbol" pitchFamily="18" charset="2"/>
              </a:rPr>
              <a:t/>
            </a:r>
            <a:br>
              <a:rPr lang="el-GR" sz="2000" dirty="0" smtClean="0">
                <a:sym typeface="Symbol" pitchFamily="18" charset="2"/>
              </a:rPr>
            </a:br>
            <a:endParaRPr lang="el-GR" sz="2000" dirty="0" smtClean="0">
              <a:sym typeface="Symbol" pitchFamily="18" charset="2"/>
            </a:endParaRPr>
          </a:p>
          <a:p>
            <a:pPr marL="381000" indent="-381000" eaLnBrk="1" hangingPunct="1">
              <a:buFont typeface="Wingdings" panose="05000000000000000000" pitchFamily="2" charset="2"/>
              <a:buAutoNum type="arabicPeriod" startAt="5"/>
              <a:defRPr/>
            </a:pPr>
            <a:endParaRPr lang="el-GR" sz="2000" dirty="0" smtClean="0">
              <a:sym typeface="Symbol" pitchFamily="18" charset="2"/>
            </a:endParaRP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>
                <a:sym typeface="Symbol" pitchFamily="18" charset="2"/>
              </a:rPr>
              <a:t>7.  Κανόνας αλυσίδας για την αμοιβαία πληροφορία</a:t>
            </a:r>
          </a:p>
          <a:p>
            <a:pPr marL="0" indent="0" eaLnBrk="1" hangingPunct="1">
              <a:buNone/>
              <a:defRPr/>
            </a:pPr>
            <a:r>
              <a:rPr lang="el-GR" sz="2000" dirty="0" smtClean="0">
                <a:sym typeface="Symbol" pitchFamily="18" charset="2"/>
              </a:rPr>
              <a:t/>
            </a:r>
            <a:br>
              <a:rPr lang="el-GR" sz="2000" dirty="0" smtClean="0">
                <a:sym typeface="Symbol" pitchFamily="18" charset="2"/>
              </a:rPr>
            </a:br>
            <a:endParaRPr lang="en-US" sz="2000" dirty="0" smtClean="0">
              <a:sym typeface="Symbol" pitchFamily="18" charset="2"/>
            </a:endParaRP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/>
              <a:t>8.  Γενίκευση κανόνα αλυσίδας</a:t>
            </a:r>
            <a:endParaRPr lang="en-GB" sz="2000" dirty="0" smtClean="0"/>
          </a:p>
        </p:txBody>
      </p:sp>
      <p:graphicFrame>
        <p:nvGraphicFramePr>
          <p:cNvPr id="1433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009517"/>
              </p:ext>
            </p:extLst>
          </p:nvPr>
        </p:nvGraphicFramePr>
        <p:xfrm>
          <a:off x="2311887" y="3919587"/>
          <a:ext cx="44164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5" name="Equation" r:id="rId4" imgW="2158920" imgH="253800" progId="Equation.DSMT4">
                  <p:embed/>
                </p:oleObj>
              </mc:Choice>
              <mc:Fallback>
                <p:oleObj name="Equation" r:id="rId4" imgW="215892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887" y="3919587"/>
                        <a:ext cx="4416425" cy="51752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319778"/>
              </p:ext>
            </p:extLst>
          </p:nvPr>
        </p:nvGraphicFramePr>
        <p:xfrm>
          <a:off x="1253937" y="5233851"/>
          <a:ext cx="6650037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6" name="Equation" r:id="rId6" imgW="3251160" imgH="507960" progId="Equation.DSMT4">
                  <p:embed/>
                </p:oleObj>
              </mc:Choice>
              <mc:Fallback>
                <p:oleObj name="Equation" r:id="rId6" imgW="325116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937" y="5233851"/>
                        <a:ext cx="6650037" cy="1036637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264254"/>
              </p:ext>
            </p:extLst>
          </p:nvPr>
        </p:nvGraphicFramePr>
        <p:xfrm>
          <a:off x="2360351" y="1993776"/>
          <a:ext cx="47974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87" name="Equation" r:id="rId8" imgW="2336760" imgH="596880" progId="Equation.DSMT4">
                  <p:embed/>
                </p:oleObj>
              </mc:Choice>
              <mc:Fallback>
                <p:oleObj name="Equation" r:id="rId8" imgW="2336760" imgH="596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351" y="1993776"/>
                        <a:ext cx="4797425" cy="121920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3900" dirty="0" smtClean="0"/>
              <a:t>Σχέση Ποσοτήτων</a:t>
            </a:r>
            <a:endParaRPr lang="en-GB" sz="3900" dirty="0" smtClean="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81000" indent="-381000" eaLnBrk="1" hangingPunct="1">
              <a:defRPr/>
            </a:pPr>
            <a:r>
              <a:rPr lang="el-GR" sz="2000" dirty="0" smtClean="0"/>
              <a:t>Εντροπία – Υπό Συνθήκη Εντροπία – Αμοιβαία Πληροφορία</a:t>
            </a:r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defRPr/>
            </a:pPr>
            <a:endParaRPr lang="el-GR" sz="2000" dirty="0" smtClean="0"/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marL="381000" indent="-381000"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marL="381000" indent="-381000"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Ερώτηση:</a:t>
            </a:r>
            <a:r>
              <a:rPr lang="el-GR" sz="2000" dirty="0" smtClean="0"/>
              <a:t> Ποια ποσότητα είναι η ένωση όλων των γραμμοσκιασμένων περιοχών;  </a:t>
            </a:r>
          </a:p>
        </p:txBody>
      </p:sp>
      <p:pic>
        <p:nvPicPr>
          <p:cNvPr id="36869" name="Picture 5" descr="fig6_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20888"/>
            <a:ext cx="6124575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4096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Περιεχόμενα ενότητας</a:t>
            </a:r>
            <a:endParaRPr lang="el-GR" sz="3600" dirty="0"/>
          </a:p>
        </p:txBody>
      </p:sp>
      <p:sp>
        <p:nvSpPr>
          <p:cNvPr id="4" name="Ορθογώνιο 3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Εικόνα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400" dirty="0"/>
              <a:t>Διάκριση Καναλιών</a:t>
            </a:r>
          </a:p>
          <a:p>
            <a:r>
              <a:rPr lang="el-GR" sz="2400" dirty="0"/>
              <a:t>Διακριτό Κανάλι Χωρίς Μνήμη</a:t>
            </a:r>
          </a:p>
          <a:p>
            <a:r>
              <a:rPr lang="el-GR" sz="2400" dirty="0"/>
              <a:t>Από Κοινού Εντροπία </a:t>
            </a:r>
          </a:p>
          <a:p>
            <a:r>
              <a:rPr lang="el-GR" sz="2400" dirty="0"/>
              <a:t>Υπό Συνθήκη Εντροπία</a:t>
            </a:r>
          </a:p>
          <a:p>
            <a:r>
              <a:rPr lang="el-GR" sz="2400" dirty="0"/>
              <a:t>Αμοιβαία Πληροφορία</a:t>
            </a:r>
          </a:p>
          <a:p>
            <a:r>
              <a:rPr lang="el-GR" sz="2400" dirty="0"/>
              <a:t>Χωρητικότητα Καναλιού</a:t>
            </a:r>
          </a:p>
          <a:p>
            <a:r>
              <a:rPr lang="el-GR" sz="2400" dirty="0"/>
              <a:t>Διαφορική Εντροπία</a:t>
            </a:r>
          </a:p>
          <a:p>
            <a:r>
              <a:rPr lang="el-GR" sz="2400" dirty="0"/>
              <a:t>Κανάλια με συνεχές αλφάβητο</a:t>
            </a:r>
          </a:p>
          <a:p>
            <a:r>
              <a:rPr lang="el-GR" sz="2400" dirty="0"/>
              <a:t>Κανάλι AWGN</a:t>
            </a:r>
          </a:p>
          <a:p>
            <a:r>
              <a:rPr lang="el-GR" sz="2400" dirty="0"/>
              <a:t>Κωδικοποίηση Καναλιού</a:t>
            </a:r>
          </a:p>
          <a:p>
            <a:r>
              <a:rPr lang="el-GR" sz="2400" dirty="0"/>
              <a:t>Θεώρημα </a:t>
            </a:r>
            <a:r>
              <a:rPr lang="el-GR" sz="2400" dirty="0" err="1"/>
              <a:t>Shannon-Hartley</a:t>
            </a:r>
            <a:r>
              <a:rPr lang="el-GR" sz="2400" dirty="0"/>
              <a:t> και όριο </a:t>
            </a:r>
            <a:r>
              <a:rPr lang="el-GR" sz="2400" dirty="0" err="1"/>
              <a:t>Shannon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2986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Καναλιού (1 από 4)</a:t>
            </a:r>
            <a:endParaRPr lang="en-GB" sz="3600" dirty="0" smtClean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4603651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Χωρητικότητα Καναλιού (</a:t>
            </a:r>
            <a:r>
              <a:rPr lang="en-US" sz="2400" dirty="0" smtClean="0">
                <a:solidFill>
                  <a:srgbClr val="0033CC"/>
                </a:solidFill>
              </a:rPr>
              <a:t>Channel Capacity</a:t>
            </a:r>
            <a:r>
              <a:rPr lang="el-GR" sz="2400" dirty="0" smtClean="0">
                <a:solidFill>
                  <a:srgbClr val="0033CC"/>
                </a:solidFill>
              </a:rPr>
              <a:t>)</a:t>
            </a:r>
            <a:r>
              <a:rPr lang="en-US" sz="2400" dirty="0" smtClean="0">
                <a:solidFill>
                  <a:srgbClr val="0033CC"/>
                </a:solidFill>
              </a:rPr>
              <a:t>:</a:t>
            </a:r>
          </a:p>
          <a:p>
            <a:pPr lvl="1" eaLnBrk="1" hangingPunct="1">
              <a:defRPr/>
            </a:pPr>
            <a:r>
              <a:rPr lang="el-GR" sz="2400" dirty="0" smtClean="0"/>
              <a:t>ο μέγιστος ρυθμός μετάδοσης από ένα κανάλι</a:t>
            </a:r>
          </a:p>
          <a:p>
            <a:pPr lvl="1" eaLnBrk="1" hangingPunct="1">
              <a:defRPr/>
            </a:pPr>
            <a:r>
              <a:rPr lang="el-GR" sz="2400" dirty="0" smtClean="0"/>
              <a:t>εκφράζεται ανά χρήση του καναλιού </a:t>
            </a:r>
            <a:r>
              <a:rPr lang="en-US" sz="2400" dirty="0" smtClean="0"/>
              <a:t>(bits/channel use)</a:t>
            </a:r>
            <a:endParaRPr lang="el-GR" sz="2400" dirty="0" smtClean="0"/>
          </a:p>
          <a:p>
            <a:pPr lvl="1" eaLnBrk="1" hangingPunct="1">
              <a:spcAft>
                <a:spcPts val="1200"/>
              </a:spcAft>
              <a:buFontTx/>
              <a:buNone/>
              <a:defRPr/>
            </a:pPr>
            <a:r>
              <a:rPr lang="el-GR" sz="2400" dirty="0" smtClean="0"/>
              <a:t>   (</a:t>
            </a:r>
            <a:r>
              <a:rPr lang="en-US" sz="2400" dirty="0" smtClean="0"/>
              <a:t>channel use </a:t>
            </a:r>
            <a:r>
              <a:rPr lang="en-US" sz="2400" dirty="0" smtClean="0">
                <a:sym typeface="Euclid Symbol"/>
              </a:rPr>
              <a:t> </a:t>
            </a:r>
            <a:r>
              <a:rPr lang="en-US" sz="2400" dirty="0" smtClean="0"/>
              <a:t>symbol slot ,  </a:t>
            </a:r>
            <a:r>
              <a:rPr lang="el-GR" sz="2400" dirty="0" smtClean="0"/>
              <a:t>χωρίς κωδικ. καναλιού)</a:t>
            </a: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Χωρητικότητα Καναλιού και Αμοιβαία Πληροφορία</a:t>
            </a:r>
          </a:p>
          <a:p>
            <a:pPr lvl="1" eaLnBrk="1" hangingPunct="1">
              <a:defRPr/>
            </a:pPr>
            <a:r>
              <a:rPr lang="el-GR" sz="2400" i="1" dirty="0" smtClean="0"/>
              <a:t>Ι(Χ;Υ)</a:t>
            </a:r>
            <a:r>
              <a:rPr lang="el-GR" sz="2400" dirty="0" smtClean="0"/>
              <a:t> είναι το ποσό της πληροφορίας που έμαθε ο δέκτης για την είσοδο καναλιού </a:t>
            </a:r>
            <a:r>
              <a:rPr lang="el-GR" sz="2400" i="1" dirty="0" smtClean="0"/>
              <a:t>Χ</a:t>
            </a:r>
            <a:r>
              <a:rPr lang="el-GR" sz="2400" dirty="0" smtClean="0"/>
              <a:t> παρατηρώντας την έξοδο </a:t>
            </a:r>
            <a:r>
              <a:rPr lang="el-GR" sz="2400" i="1" dirty="0" smtClean="0"/>
              <a:t>Υ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l-GR" sz="2400" dirty="0" smtClean="0"/>
              <a:t>Η χωρητικότητα </a:t>
            </a:r>
            <a:r>
              <a:rPr lang="en-US" sz="2400" i="1" dirty="0" smtClean="0"/>
              <a:t>C</a:t>
            </a:r>
            <a:r>
              <a:rPr lang="el-GR" sz="2400" dirty="0" smtClean="0"/>
              <a:t> είναι η μέγιστη πληροφορία που μπορεί να περάσει σωστά από το κανάλι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Καναλιού</a:t>
            </a:r>
            <a:r>
              <a:rPr lang="en-US" sz="3600" dirty="0" smtClean="0"/>
              <a:t> </a:t>
            </a:r>
            <a:r>
              <a:rPr lang="el-GR" sz="3600" dirty="0" smtClean="0"/>
              <a:t>(2 από 4)</a:t>
            </a:r>
            <a:endParaRPr lang="en-GB" sz="3600" i="1" dirty="0" smtClean="0"/>
          </a:p>
        </p:txBody>
      </p:sp>
      <p:sp>
        <p:nvSpPr>
          <p:cNvPr id="529411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4315619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Διαφορές:</a:t>
            </a:r>
          </a:p>
          <a:p>
            <a:pPr lvl="1" eaLnBrk="1" hangingPunct="1">
              <a:defRPr/>
            </a:pPr>
            <a:r>
              <a:rPr lang="el-GR" sz="2400" dirty="0" smtClean="0"/>
              <a:t>η χωρητικότητα είναι ένα μέγεθος που χαρακτηρίζει το κανάλι αποκλειστικά</a:t>
            </a:r>
          </a:p>
          <a:p>
            <a:pPr lvl="1" eaLnBrk="1" hangingPunct="1">
              <a:defRPr/>
            </a:pPr>
            <a:r>
              <a:rPr lang="el-GR" sz="2400" dirty="0" smtClean="0"/>
              <a:t>η αμοιβαία πληροφορία εξαρτάται από</a:t>
            </a:r>
          </a:p>
          <a:p>
            <a:pPr lvl="2" eaLnBrk="1" hangingPunct="1">
              <a:defRPr/>
            </a:pPr>
            <a:r>
              <a:rPr lang="el-GR" dirty="0" smtClean="0"/>
              <a:t>τις πιθανότητες μετάβασης </a:t>
            </a:r>
            <a:r>
              <a:rPr lang="en-US" i="1" dirty="0" smtClean="0"/>
              <a:t>p(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i="1" dirty="0" err="1" smtClean="0"/>
              <a:t>|x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)</a:t>
            </a:r>
            <a:r>
              <a:rPr lang="el-GR" dirty="0" smtClean="0"/>
              <a:t> (κανάλι)</a:t>
            </a:r>
          </a:p>
          <a:p>
            <a:pPr lvl="2" eaLnBrk="1" hangingPunct="1">
              <a:defRPr/>
            </a:pPr>
            <a:r>
              <a:rPr lang="el-GR" dirty="0" smtClean="0"/>
              <a:t>τις πιθανότητες εμφάνισης </a:t>
            </a:r>
            <a:r>
              <a:rPr lang="en-US" i="1" dirty="0" smtClean="0"/>
              <a:t>p(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) </a:t>
            </a:r>
            <a:r>
              <a:rPr lang="el-GR" dirty="0" smtClean="0"/>
              <a:t>(πηγή)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4916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Καναλιού (3 από 4)</a:t>
            </a:r>
            <a:endParaRPr lang="en-GB" sz="3600" dirty="0" smtClean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Παράδειγμα 1:</a:t>
            </a:r>
            <a:r>
              <a:rPr lang="en-US" sz="2400" dirty="0" smtClean="0"/>
              <a:t> </a:t>
            </a:r>
            <a:r>
              <a:rPr lang="el-GR" sz="2400" dirty="0" smtClean="0"/>
              <a:t>δύο πηγές μεταδίδονται πάνω από το ίδιο κανάλι και παρατηρούνται οι αντίστοιχες έξοδοι </a:t>
            </a:r>
          </a:p>
          <a:p>
            <a:pPr eaLnBrk="1" hangingPunct="1">
              <a:spcAft>
                <a:spcPts val="600"/>
              </a:spcAft>
              <a:defRPr/>
            </a:pPr>
            <a:endParaRPr lang="el-GR" sz="2400" dirty="0" smtClean="0"/>
          </a:p>
          <a:p>
            <a:pPr eaLnBrk="1" hangingPunct="1">
              <a:spcAft>
                <a:spcPts val="600"/>
              </a:spcAft>
              <a:defRPr/>
            </a:pPr>
            <a:endParaRPr lang="el-GR" sz="2400" dirty="0" smtClean="0"/>
          </a:p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/>
              <a:t>ποια είναι η χωρητικότητα του καναλιού;</a:t>
            </a:r>
          </a:p>
          <a:p>
            <a:pPr lvl="1" eaLnBrk="1" hangingPunct="1">
              <a:defRPr/>
            </a:pPr>
            <a:r>
              <a:rPr lang="el-GR" sz="2400" dirty="0" smtClean="0"/>
              <a:t>σίγουρα είναι μεγαλύτερη από 1.2 (ή ίση)</a:t>
            </a:r>
          </a:p>
          <a:p>
            <a:pPr lvl="1" eaLnBrk="1" hangingPunct="1">
              <a:defRPr/>
            </a:pPr>
            <a:endParaRPr lang="el-GR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2348311"/>
                  </p:ext>
                </p:extLst>
              </p:nvPr>
            </p:nvGraphicFramePr>
            <p:xfrm>
              <a:off x="1331640" y="2492896"/>
              <a:ext cx="6096000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)=1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)=0.8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Ι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)=0.2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)=1.5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)=0.3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Ι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)=1.2</m:t>
                                </m:r>
                              </m:oMath>
                            </m:oMathPara>
                          </a14:m>
                          <a:endParaRPr lang="el-GR" sz="2000" i="1" dirty="0" smtClean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2348311"/>
                  </p:ext>
                </p:extLst>
              </p:nvPr>
            </p:nvGraphicFramePr>
            <p:xfrm>
              <a:off x="1331640" y="2492896"/>
              <a:ext cx="6096000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" t="-1515" r="-200898" b="-1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01" t="-1515" r="-101502" b="-1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1515" r="-1198" b="-113636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" t="-103077" r="-200898" b="-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01" t="-103077" r="-101502" b="-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103077" r="-1198" b="-153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Καναλιού (4 από 4)</a:t>
            </a:r>
            <a:endParaRPr lang="en-GB" sz="3600" dirty="0" smtClean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Παράδειγμα </a:t>
            </a:r>
            <a:r>
              <a:rPr lang="el-GR" sz="2400" dirty="0">
                <a:solidFill>
                  <a:srgbClr val="0033CC"/>
                </a:solidFill>
              </a:rPr>
              <a:t>2:</a:t>
            </a:r>
            <a:r>
              <a:rPr lang="el-GR" sz="2400" dirty="0"/>
              <a:t> μία πηγή μεταδίδεται μέσα από δύο κανάλια</a:t>
            </a:r>
            <a:endParaRPr lang="el-GR" sz="2400" dirty="0">
              <a:latin typeface="Cambria Math" panose="02040503050406030204" pitchFamily="18" charset="0"/>
            </a:endParaRPr>
          </a:p>
          <a:p>
            <a:pPr lvl="1">
              <a:defRPr/>
            </a:pPr>
            <a:endParaRPr lang="el-GR" sz="2400" dirty="0" smtClean="0"/>
          </a:p>
          <a:p>
            <a:pPr lvl="1">
              <a:defRPr/>
            </a:pPr>
            <a:endParaRPr lang="el-GR" sz="2400" dirty="0"/>
          </a:p>
          <a:p>
            <a:pPr lvl="1">
              <a:defRPr/>
            </a:pPr>
            <a:endParaRPr lang="el-GR" sz="2400" dirty="0" smtClean="0"/>
          </a:p>
          <a:p>
            <a:pPr lvl="1">
              <a:defRPr/>
            </a:pPr>
            <a:r>
              <a:rPr lang="el-GR" sz="2400" dirty="0" smtClean="0"/>
              <a:t>στην </a:t>
            </a:r>
            <a:r>
              <a:rPr lang="el-GR" sz="2400" dirty="0"/>
              <a:t>πηγή αυτή το δεύτερο κανάλι «φέρθηκε» καλύτερα</a:t>
            </a:r>
          </a:p>
          <a:p>
            <a:pPr lvl="1">
              <a:defRPr/>
            </a:pPr>
            <a:r>
              <a:rPr lang="el-GR" sz="2400" dirty="0"/>
              <a:t>ίσως η πηγή αυτή ήταν καλύτερα προσαρμοσμένη να περάσει πάνω από το δεύτερο κανάλι</a:t>
            </a:r>
          </a:p>
          <a:p>
            <a:pPr lvl="1">
              <a:defRPr/>
            </a:pPr>
            <a:r>
              <a:rPr lang="el-GR" sz="2400" dirty="0"/>
              <a:t>αυτό δεν σημαίνει ότι το πρώτο κανάλι είναι πάντοτε χειρότερο</a:t>
            </a:r>
            <a:endParaRPr lang="en-GB" sz="2400" dirty="0"/>
          </a:p>
          <a:p>
            <a:endParaRPr lang="el-GR" sz="2400" dirty="0"/>
          </a:p>
          <a:p>
            <a:pPr lvl="1" eaLnBrk="1" hangingPunct="1">
              <a:defRPr/>
            </a:pPr>
            <a:endParaRPr lang="el-GR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365565"/>
                  </p:ext>
                </p:extLst>
              </p:nvPr>
            </p:nvGraphicFramePr>
            <p:xfrm>
              <a:off x="1331640" y="2517904"/>
              <a:ext cx="6096000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i="1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)=1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)=0.8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Ι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)=0.2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Η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)=0.</m:t>
                                </m:r>
                                <m:r>
                                  <a:rPr lang="el-GR" sz="2000" b="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1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	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Ι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Χ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000" i="0" dirty="0" smtClean="0">
                                    <a:latin typeface="Cambria Math" panose="02040503050406030204" pitchFamily="18" charset="0"/>
                                  </a:rPr>
                                  <m:t>Υ</m:t>
                                </m:r>
                                <m:r>
                                  <a:rPr lang="el-GR" sz="2000" i="1" baseline="-25000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i="1" dirty="0" smtClean="0">
                                    <a:latin typeface="Cambria Math" panose="02040503050406030204" pitchFamily="18" charset="0"/>
                                  </a:rPr>
                                  <m:t>)=</m:t>
                                </m:r>
                                <m:r>
                                  <a:rPr lang="el-GR" sz="2000" b="0" i="1" dirty="0" smtClean="0">
                                    <a:latin typeface="Cambria Math" panose="02040503050406030204" pitchFamily="18" charset="0"/>
                                  </a:rPr>
                                  <m:t>0.5</m:t>
                                </m:r>
                              </m:oMath>
                            </m:oMathPara>
                          </a14:m>
                          <a:endParaRPr lang="el-GR" sz="2000" i="1" dirty="0" smtClean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365565"/>
                  </p:ext>
                </p:extLst>
              </p:nvPr>
            </p:nvGraphicFramePr>
            <p:xfrm>
              <a:off x="1331640" y="2517904"/>
              <a:ext cx="6096000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" t="-1515" r="-200898" b="-1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01" t="-1515" r="-101502" b="-1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1515" r="-1198" b="-113636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pPr/>
                          <a:endParaRPr lang="el-G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01" t="-103077" r="-101502" b="-1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000" t="-103077" r="-1198" b="-153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756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Ορισμός Χωρητικότητας</a:t>
            </a:r>
            <a:endParaRPr lang="en-GB" sz="3600" dirty="0" smtClean="0"/>
          </a:p>
        </p:txBody>
      </p:sp>
      <p:sp>
        <p:nvSpPr>
          <p:cNvPr id="531459" name="Rectangle 3"/>
          <p:cNvSpPr>
            <a:spLocks noGrp="1" noChangeArrowheads="1"/>
          </p:cNvSpPr>
          <p:nvPr>
            <p:ph idx="1"/>
          </p:nvPr>
        </p:nvSpPr>
        <p:spPr>
          <a:xfrm>
            <a:off x="144463" y="1417637"/>
            <a:ext cx="8964612" cy="51069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000" dirty="0" smtClean="0"/>
              <a:t>Προκειμένου να μην εξαρτάται η χωρητικότητα από την εκάστοτε πηγή, ορίζουμε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/>
              <a:t>Η </a:t>
            </a:r>
            <a:r>
              <a:rPr lang="en-US" sz="2000" i="1" dirty="0" smtClean="0"/>
              <a:t>C</a:t>
            </a:r>
            <a:r>
              <a:rPr lang="en-US" sz="2000" dirty="0" smtClean="0"/>
              <a:t> </a:t>
            </a:r>
            <a:r>
              <a:rPr lang="el-GR" sz="2000" dirty="0" smtClean="0"/>
              <a:t>είναι συνάρτηση πλέον μόνο των πιθανοτήτων μετάβασης του καναλιού και όχι και των </a:t>
            </a:r>
            <a:r>
              <a:rPr lang="en-US" sz="2000" dirty="0" smtClean="0"/>
              <a:t>a-priori </a:t>
            </a:r>
            <a:r>
              <a:rPr lang="el-GR" sz="2000" dirty="0" smtClean="0"/>
              <a:t>πιθανοτήτων</a:t>
            </a:r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Σημείωση:</a:t>
            </a:r>
            <a:r>
              <a:rPr lang="el-GR" sz="2000" dirty="0" smtClean="0"/>
              <a:t> ανατρέξτε στον ορισμό της συνάρτησης ρυθμού-παραμόρφωσης και συγκρίνετέ τον με αυτόν της χωρητικότητας</a:t>
            </a:r>
            <a:endParaRPr lang="en-GB" sz="2000" dirty="0" smtClean="0"/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457200" y="2155304"/>
            <a:ext cx="8305800" cy="2209800"/>
            <a:chOff x="336" y="1200"/>
            <a:chExt cx="5232" cy="1392"/>
          </a:xfrm>
        </p:grpSpPr>
        <p:sp>
          <p:nvSpPr>
            <p:cNvPr id="531460" name="Rectangle 4"/>
            <p:cNvSpPr>
              <a:spLocks noChangeArrowheads="1"/>
            </p:cNvSpPr>
            <p:nvPr/>
          </p:nvSpPr>
          <p:spPr bwMode="auto">
            <a:xfrm>
              <a:off x="336" y="1200"/>
              <a:ext cx="5232" cy="1392"/>
            </a:xfrm>
            <a:prstGeom prst="rect">
              <a:avLst/>
            </a:prstGeom>
            <a:noFill/>
            <a:ln w="28575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1430" tIns="45715" rIns="91430" bIns="45715"/>
            <a:lstStyle/>
            <a:p>
              <a:pPr algn="just">
                <a:buFont typeface="Wingdings" panose="05000000000000000000" pitchFamily="2" charset="2"/>
                <a:buNone/>
                <a:defRPr/>
              </a:pPr>
              <a:r>
                <a:rPr lang="el-GR" dirty="0">
                  <a:solidFill>
                    <a:srgbClr val="0033CC"/>
                  </a:solidFill>
                  <a:latin typeface="+mn-lt"/>
                </a:rPr>
                <a:t>Χωρητικότητα </a:t>
              </a:r>
              <a:r>
                <a:rPr lang="el-GR" dirty="0">
                  <a:latin typeface="+mn-lt"/>
                </a:rPr>
                <a:t>ενός </a:t>
              </a:r>
              <a:r>
                <a:rPr lang="en-US" dirty="0">
                  <a:latin typeface="+mn-lt"/>
                </a:rPr>
                <a:t>DMC </a:t>
              </a:r>
              <a:r>
                <a:rPr lang="el-GR" dirty="0">
                  <a:latin typeface="+mn-lt"/>
                </a:rPr>
                <a:t>είναι η μέγιστη τιμή της αμοιβαίας πληροφορίας </a:t>
              </a:r>
              <a:r>
                <a:rPr lang="el-GR" i="1" dirty="0">
                  <a:latin typeface="+mn-lt"/>
                </a:rPr>
                <a:t>Ι(Χ;Υ)</a:t>
              </a:r>
              <a:r>
                <a:rPr lang="el-GR" dirty="0">
                  <a:latin typeface="+mn-lt"/>
                </a:rPr>
                <a:t> ως προς όλες τις δυνατές κατανομές του αλφαβήτου εισόδου </a:t>
              </a:r>
              <a:r>
                <a:rPr lang="el-GR" i="1" dirty="0">
                  <a:latin typeface="+mn-lt"/>
                </a:rPr>
                <a:t>Χ</a:t>
              </a:r>
              <a:endParaRPr lang="en-US" i="1" dirty="0">
                <a:latin typeface="+mn-lt"/>
              </a:endParaRPr>
            </a:p>
          </p:txBody>
        </p:sp>
        <p:graphicFrame>
          <p:nvGraphicFramePr>
            <p:cNvPr id="15362" name="Object 5"/>
            <p:cNvGraphicFramePr>
              <a:graphicFrameLocks noChangeAspect="1"/>
            </p:cNvGraphicFramePr>
            <p:nvPr/>
          </p:nvGraphicFramePr>
          <p:xfrm>
            <a:off x="2064" y="1920"/>
            <a:ext cx="1649" cy="5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15" name="Equation" r:id="rId4" imgW="1104840" imgH="355320" progId="Equation.DSMT4">
                    <p:embed/>
                  </p:oleObj>
                </mc:Choice>
                <mc:Fallback>
                  <p:oleObj name="Equation" r:id="rId4" imgW="1104840" imgH="35532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1920"/>
                          <a:ext cx="1649" cy="529"/>
                        </a:xfrm>
                        <a:prstGeom prst="rect">
                          <a:avLst/>
                        </a:prstGeom>
                        <a:solidFill>
                          <a:srgbClr val="FFE0A3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Υπολογισμός Χωρητικότητας</a:t>
            </a:r>
            <a:endParaRPr lang="en-GB" sz="3600" dirty="0" smtClean="0"/>
          </a:p>
        </p:txBody>
      </p:sp>
      <p:sp>
        <p:nvSpPr>
          <p:cNvPr id="5324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/>
              <a:t>Για να υπολογίσουμε τη χωρητικότητα ενός καναλιού:</a:t>
            </a:r>
          </a:p>
          <a:p>
            <a:pPr lvl="1" eaLnBrk="1" hangingPunct="1">
              <a:defRPr/>
            </a:pPr>
            <a:r>
              <a:rPr lang="el-GR" sz="2000" dirty="0" smtClean="0"/>
              <a:t>μεγιστοποιούμε την</a:t>
            </a:r>
            <a:r>
              <a:rPr lang="en-US" sz="2000" dirty="0" smtClean="0"/>
              <a:t> </a:t>
            </a:r>
            <a:r>
              <a:rPr lang="el-GR" sz="2000" dirty="0" smtClean="0"/>
              <a:t>έκφραση που δίνει την </a:t>
            </a:r>
            <a:r>
              <a:rPr lang="en-US" sz="2000" i="1" dirty="0" smtClean="0"/>
              <a:t>I(X</a:t>
            </a:r>
            <a:r>
              <a:rPr lang="el-GR" sz="2000" i="1" dirty="0" smtClean="0"/>
              <a:t>;Υ</a:t>
            </a:r>
            <a:r>
              <a:rPr lang="en-US" sz="2000" i="1" dirty="0" smtClean="0"/>
              <a:t>)</a:t>
            </a:r>
            <a:endParaRPr lang="el-GR" sz="2000" i="1" dirty="0" smtClean="0"/>
          </a:p>
          <a:p>
            <a:pPr lvl="1" eaLnBrk="1" hangingPunct="1">
              <a:defRPr/>
            </a:pPr>
            <a:r>
              <a:rPr lang="el-GR" sz="2000" dirty="0" smtClean="0"/>
              <a:t>ως προς τα </a:t>
            </a:r>
            <a:r>
              <a:rPr lang="en-US" sz="2000" i="1" dirty="0" smtClean="0"/>
              <a:t>p(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j</a:t>
            </a:r>
            <a:r>
              <a:rPr lang="en-US" sz="2000" i="1" dirty="0" smtClean="0"/>
              <a:t>)</a:t>
            </a:r>
          </a:p>
          <a:p>
            <a:pPr lvl="1" eaLnBrk="1" hangingPunct="1">
              <a:defRPr/>
            </a:pPr>
            <a:r>
              <a:rPr lang="el-GR" sz="2000" dirty="0" smtClean="0"/>
              <a:t>λαμβάνοντας υπόψη ότι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marL="0" indent="0" eaLnBrk="1" hangingPunct="1">
              <a:buNone/>
              <a:defRPr/>
            </a:pPr>
            <a:r>
              <a:rPr lang="el-GR" sz="2000" dirty="0"/>
              <a:t/>
            </a:r>
            <a:br>
              <a:rPr lang="el-GR" sz="2000" dirty="0"/>
            </a:br>
            <a:endParaRPr lang="el-GR" sz="20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  <a:defRPr/>
            </a:pPr>
            <a:r>
              <a:rPr lang="el-GR" sz="2400" dirty="0"/>
              <a:t>Πρόκειται για ένα </a:t>
            </a:r>
            <a:r>
              <a:rPr lang="el-GR" sz="2400" dirty="0">
                <a:solidFill>
                  <a:srgbClr val="0033CC"/>
                </a:solidFill>
              </a:rPr>
              <a:t>πρόβλημα μεγιστοποίησης υπό συνθήκες</a:t>
            </a:r>
            <a:r>
              <a:rPr lang="el-GR" sz="2400" dirty="0"/>
              <a:t> </a:t>
            </a:r>
            <a:r>
              <a:rPr lang="el-GR" sz="2400" i="1" dirty="0"/>
              <a:t>(</a:t>
            </a:r>
            <a:r>
              <a:rPr lang="en-US" sz="2400" i="1" dirty="0"/>
              <a:t>constrained maximization</a:t>
            </a:r>
            <a:r>
              <a:rPr lang="el-GR" sz="2400" i="1" dirty="0"/>
              <a:t>)</a:t>
            </a:r>
          </a:p>
          <a:p>
            <a:pPr>
              <a:spcAft>
                <a:spcPts val="1200"/>
              </a:spcAft>
              <a:defRPr/>
            </a:pPr>
            <a:r>
              <a:rPr lang="el-GR" sz="2400" dirty="0"/>
              <a:t>Γενικά δεν είναι εύκολη η λύση του</a:t>
            </a:r>
          </a:p>
          <a:p>
            <a:pPr>
              <a:defRPr/>
            </a:pPr>
            <a:r>
              <a:rPr lang="el-GR" sz="2400" dirty="0"/>
              <a:t>Στη συνέχεια θα μελετήσουμε την απλή περίπτωση του δυαδικού συμμετρικού καναλιού</a:t>
            </a:r>
            <a:endParaRPr lang="en-GB" sz="2400" dirty="0"/>
          </a:p>
          <a:p>
            <a:endParaRPr lang="el-GR" sz="2400" dirty="0"/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844183"/>
              </p:ext>
            </p:extLst>
          </p:nvPr>
        </p:nvGraphicFramePr>
        <p:xfrm>
          <a:off x="1376883" y="4237038"/>
          <a:ext cx="19859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5" name="Equation" r:id="rId4" imgW="838080" imgH="279360" progId="Equation.DSMT4">
                  <p:embed/>
                </p:oleObj>
              </mc:Choice>
              <mc:Fallback>
                <p:oleObj name="Equation" r:id="rId4" imgW="83808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883" y="4237038"/>
                        <a:ext cx="1985963" cy="658813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732763"/>
              </p:ext>
            </p:extLst>
          </p:nvPr>
        </p:nvGraphicFramePr>
        <p:xfrm>
          <a:off x="1376883" y="5078413"/>
          <a:ext cx="18954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6" name="Equation" r:id="rId6" imgW="799920" imgH="444240" progId="Equation.DSMT4">
                  <p:embed/>
                </p:oleObj>
              </mc:Choice>
              <mc:Fallback>
                <p:oleObj name="Equation" r:id="rId6" imgW="79992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883" y="5078413"/>
                        <a:ext cx="1895475" cy="104775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Δυαδικό Συμμετρικό Κανάλι</a:t>
            </a:r>
            <a:endParaRPr lang="en-GB" sz="3600" dirty="0" smtClean="0"/>
          </a:p>
        </p:txBody>
      </p:sp>
      <p:sp>
        <p:nvSpPr>
          <p:cNvPr id="533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000" dirty="0" smtClean="0"/>
              <a:t>Binary Symmetric Channel</a:t>
            </a:r>
            <a:r>
              <a:rPr lang="el-GR" sz="2000" dirty="0" smtClean="0"/>
              <a:t> (</a:t>
            </a:r>
            <a:r>
              <a:rPr lang="en-US" sz="2000" dirty="0" smtClean="0"/>
              <a:t>BSC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eaLnBrk="1" hangingPunct="1">
              <a:defRPr/>
            </a:pPr>
            <a:r>
              <a:rPr lang="el-GR" sz="2000" dirty="0" smtClean="0"/>
              <a:t>Το απλούστερο και βασικότερο μοντέλο καναλιού</a:t>
            </a:r>
          </a:p>
          <a:p>
            <a:pPr lvl="1"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Δυαδικό:</a:t>
            </a:r>
            <a:r>
              <a:rPr lang="el-GR" sz="2000" dirty="0" smtClean="0"/>
              <a:t> δυαδικά αλφάβητα εισόδου &amp; εξόδου </a:t>
            </a:r>
            <a:r>
              <a:rPr lang="el-GR" sz="2000" i="1" dirty="0" smtClean="0"/>
              <a:t>{0,1}</a:t>
            </a:r>
          </a:p>
          <a:p>
            <a:pPr lvl="1"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Συμμετρικό:</a:t>
            </a:r>
            <a:r>
              <a:rPr lang="el-GR" sz="2000" dirty="0" smtClean="0"/>
              <a:t> το κανάλι αντιμετωπίζει ισότιμα τα </a:t>
            </a:r>
            <a:r>
              <a:rPr lang="el-GR" sz="2000" i="1" dirty="0" smtClean="0"/>
              <a:t>‘0’</a:t>
            </a:r>
            <a:r>
              <a:rPr lang="el-GR" sz="2000" dirty="0" smtClean="0"/>
              <a:t> και </a:t>
            </a:r>
            <a:r>
              <a:rPr lang="el-GR" sz="2000" i="1" dirty="0" smtClean="0"/>
              <a:t>‘1’</a:t>
            </a:r>
            <a:endParaRPr lang="el-GR" sz="2000" dirty="0" smtClean="0"/>
          </a:p>
          <a:p>
            <a:pPr lvl="1"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Χωρίς μνήμη</a:t>
            </a:r>
          </a:p>
          <a:p>
            <a:pPr lvl="1" eaLnBrk="1" hangingPunct="1">
              <a:defRPr/>
            </a:pPr>
            <a:r>
              <a:rPr lang="el-GR" sz="2000" dirty="0" smtClean="0"/>
              <a:t>πιθανότητες εμφάνισης </a:t>
            </a:r>
            <a:r>
              <a:rPr lang="en-US" sz="2000" i="1" dirty="0" smtClean="0"/>
              <a:t>{p(x</a:t>
            </a:r>
            <a:r>
              <a:rPr lang="en-US" sz="2000" i="1" baseline="-25000" dirty="0" smtClean="0"/>
              <a:t>0</a:t>
            </a:r>
            <a:r>
              <a:rPr lang="en-US" sz="2000" i="1" dirty="0" smtClean="0"/>
              <a:t>), 1-p(x</a:t>
            </a:r>
            <a:r>
              <a:rPr lang="en-US" sz="2000" i="1" baseline="-25000" dirty="0" smtClean="0"/>
              <a:t>o</a:t>
            </a:r>
            <a:r>
              <a:rPr lang="en-US" sz="2000" i="1" dirty="0" smtClean="0"/>
              <a:t>)}</a:t>
            </a:r>
          </a:p>
          <a:p>
            <a:pPr lvl="1" eaLnBrk="1" hangingPunct="1">
              <a:defRPr/>
            </a:pPr>
            <a:r>
              <a:rPr lang="el-GR" sz="2000" dirty="0" smtClean="0"/>
              <a:t>πιθανότητα σωστής μετάδοσης </a:t>
            </a:r>
            <a:r>
              <a:rPr lang="en-US" sz="2000" i="1" dirty="0" smtClean="0"/>
              <a:t>p</a:t>
            </a:r>
            <a:endParaRPr lang="en-GB" sz="2000" i="1" dirty="0" smtClean="0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92294404"/>
              </p:ext>
            </p:extLst>
          </p:nvPr>
        </p:nvGraphicFramePr>
        <p:xfrm>
          <a:off x="4239562" y="2371005"/>
          <a:ext cx="4904438" cy="2984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VISIO" r:id="rId4" imgW="3175560" imgH="1932120" progId="Visio.Drawing.6">
                  <p:embed/>
                </p:oleObj>
              </mc:Choice>
              <mc:Fallback>
                <p:oleObj name="VISIO" r:id="rId4" imgW="3175560" imgH="193212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9562" y="2371005"/>
                        <a:ext cx="4904438" cy="29843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70" name="Rectangle 1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</a:t>
            </a:r>
            <a:r>
              <a:rPr lang="en-US" sz="3600" dirty="0" smtClean="0"/>
              <a:t>BSC</a:t>
            </a:r>
            <a:r>
              <a:rPr lang="el-GR" sz="3600" dirty="0" smtClean="0"/>
              <a:t> (1 από 2)</a:t>
            </a:r>
            <a:endParaRPr lang="en-GB" sz="3600" dirty="0" smtClean="0"/>
          </a:p>
        </p:txBody>
      </p:sp>
      <p:sp>
        <p:nvSpPr>
          <p:cNvPr id="535571" name="Rectangle 19"/>
          <p:cNvSpPr>
            <a:spLocks noGrp="1" noChangeArrowheads="1"/>
          </p:cNvSpPr>
          <p:nvPr>
            <p:ph idx="1"/>
          </p:nvPr>
        </p:nvSpPr>
        <p:spPr>
          <a:xfrm>
            <a:off x="395288" y="1556791"/>
            <a:ext cx="8305800" cy="48245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Αποτέλεσμα 1:</a:t>
            </a:r>
            <a:r>
              <a:rPr lang="el-GR" sz="2400" dirty="0" smtClean="0"/>
              <a:t> η αμοιβαία πληροφορία μεγιστοποιείται για </a:t>
            </a:r>
            <a:r>
              <a:rPr lang="el-GR" sz="2400" dirty="0" err="1" smtClean="0"/>
              <a:t>ισοπίθανη</a:t>
            </a:r>
            <a:r>
              <a:rPr lang="el-GR" sz="2400" dirty="0" smtClean="0"/>
              <a:t> είσοδο </a:t>
            </a:r>
            <a:r>
              <a:rPr lang="en-US" sz="2400" i="1" dirty="0" smtClean="0"/>
              <a:t>p(x</a:t>
            </a:r>
            <a:r>
              <a:rPr lang="en-US" sz="2400" i="1" baseline="-25000" dirty="0" smtClean="0"/>
              <a:t>0</a:t>
            </a:r>
            <a:r>
              <a:rPr lang="en-US" sz="2400" i="1" dirty="0" smtClean="0"/>
              <a:t>)=0.5</a:t>
            </a:r>
          </a:p>
          <a:p>
            <a:pPr lvl="1" eaLnBrk="1" hangingPunct="1">
              <a:defRPr/>
            </a:pPr>
            <a:r>
              <a:rPr lang="el-GR" sz="2000" dirty="0" smtClean="0"/>
              <a:t>δικαιολογείται διαισθητικά λόγω της δίκαιης συμπεριφοράς του καναλιού (συμμετρία)</a:t>
            </a:r>
          </a:p>
          <a:p>
            <a:pPr lvl="1" eaLnBrk="1" hangingPunct="1">
              <a:defRPr/>
            </a:pPr>
            <a:r>
              <a:rPr lang="el-GR" sz="2000" dirty="0" smtClean="0"/>
              <a:t>θυμηθείτε ότι η ομοιόμορφη πηγή έχει μέγιστη εντροπία</a:t>
            </a:r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Αποτέλεσμα 2:</a:t>
            </a:r>
            <a:r>
              <a:rPr lang="el-GR" sz="2400" dirty="0" smtClean="0"/>
              <a:t> η χωρητικότητα του </a:t>
            </a:r>
            <a:r>
              <a:rPr lang="en-US" sz="2400" dirty="0" smtClean="0"/>
              <a:t>BSC</a:t>
            </a:r>
            <a:r>
              <a:rPr lang="el-GR" sz="2400" dirty="0" smtClean="0"/>
              <a:t> δίνεται ως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lvl="1" eaLnBrk="1" hangingPunct="1">
              <a:defRPr/>
            </a:pPr>
            <a:r>
              <a:rPr lang="en-US" sz="2400" i="1" dirty="0" err="1" smtClean="0"/>
              <a:t>H</a:t>
            </a:r>
            <a:r>
              <a:rPr lang="en-US" sz="2400" i="1" baseline="-25000" dirty="0" err="1" smtClean="0"/>
              <a:t>b</a:t>
            </a:r>
            <a:r>
              <a:rPr lang="en-US" sz="2400" i="1" dirty="0" smtClean="0"/>
              <a:t>(p)</a:t>
            </a:r>
            <a:r>
              <a:rPr lang="el-GR" sz="2400" dirty="0" smtClean="0"/>
              <a:t> η συνάρτηση δυαδικής εντροπίας</a:t>
            </a:r>
            <a:endParaRPr lang="en-GB" sz="2400" dirty="0" smtClean="0"/>
          </a:p>
        </p:txBody>
      </p:sp>
      <p:graphicFrame>
        <p:nvGraphicFramePr>
          <p:cNvPr id="1843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033755"/>
              </p:ext>
            </p:extLst>
          </p:nvPr>
        </p:nvGraphicFramePr>
        <p:xfrm>
          <a:off x="1804194" y="4437112"/>
          <a:ext cx="5487988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name="Equation" r:id="rId4" imgW="2438280" imgH="507960" progId="Equation.DSMT4">
                  <p:embed/>
                </p:oleObj>
              </mc:Choice>
              <mc:Fallback>
                <p:oleObj name="Equation" r:id="rId4" imgW="2438280" imgH="507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194" y="4437112"/>
                        <a:ext cx="5487988" cy="113665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</a:t>
            </a:r>
            <a:r>
              <a:rPr lang="en-US" sz="3600" dirty="0" smtClean="0"/>
              <a:t>BSC (2</a:t>
            </a:r>
            <a:r>
              <a:rPr lang="el-GR" sz="3600" dirty="0" smtClean="0"/>
              <a:t> από 2</a:t>
            </a:r>
            <a:r>
              <a:rPr lang="en-US" sz="3600" dirty="0" smtClean="0"/>
              <a:t>)</a:t>
            </a:r>
            <a:endParaRPr lang="en-GB" sz="3600" dirty="0" smtClean="0"/>
          </a:p>
        </p:txBody>
      </p:sp>
      <p:sp>
        <p:nvSpPr>
          <p:cNvPr id="536579" name="Rectangle 3"/>
          <p:cNvSpPr>
            <a:spLocks noGrp="1" noChangeArrowheads="1"/>
          </p:cNvSpPr>
          <p:nvPr>
            <p:ph idx="1"/>
          </p:nvPr>
        </p:nvSpPr>
        <p:spPr>
          <a:xfrm>
            <a:off x="5410200" y="1556792"/>
            <a:ext cx="3322638" cy="446300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2800" dirty="0" smtClean="0">
                <a:solidFill>
                  <a:srgbClr val="0033CC"/>
                </a:solidFill>
              </a:rPr>
              <a:t>Σχολιάστε:</a:t>
            </a:r>
          </a:p>
          <a:p>
            <a:pPr lvl="1" eaLnBrk="1" hangingPunct="1">
              <a:defRPr/>
            </a:pPr>
            <a:r>
              <a:rPr lang="en-US" sz="2400" i="1" dirty="0" smtClean="0"/>
              <a:t>C</a:t>
            </a:r>
            <a:r>
              <a:rPr lang="el-GR" sz="2400" i="1" dirty="0" smtClean="0"/>
              <a:t>(</a:t>
            </a:r>
            <a:r>
              <a:rPr lang="en-US" sz="2400" i="1" dirty="0" smtClean="0"/>
              <a:t>0</a:t>
            </a:r>
            <a:r>
              <a:rPr lang="el-GR" sz="2400" i="1" dirty="0" smtClean="0"/>
              <a:t>)</a:t>
            </a:r>
            <a:endParaRPr lang="en-US" sz="2400" i="1" dirty="0" smtClean="0"/>
          </a:p>
          <a:p>
            <a:pPr lvl="1" eaLnBrk="1" hangingPunct="1">
              <a:defRPr/>
            </a:pPr>
            <a:r>
              <a:rPr lang="en-US" sz="2400" i="1" dirty="0" smtClean="0"/>
              <a:t>C(0.5)</a:t>
            </a:r>
          </a:p>
          <a:p>
            <a:pPr lvl="1" eaLnBrk="1" hangingPunct="1">
              <a:defRPr/>
            </a:pPr>
            <a:r>
              <a:rPr lang="el-GR" sz="2400" dirty="0" smtClean="0"/>
              <a:t>συμμετρία</a:t>
            </a:r>
            <a:endParaRPr lang="en-GB" sz="2400" dirty="0" smtClean="0"/>
          </a:p>
        </p:txBody>
      </p:sp>
      <p:pic>
        <p:nvPicPr>
          <p:cNvPr id="39939" name="Picture 5" descr="BSCcapac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2" y="1183820"/>
            <a:ext cx="4928235" cy="48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Θεώρημα Χωρητικότητας Καναλιού</a:t>
            </a:r>
            <a:endParaRPr lang="en-GB" sz="3600" dirty="0" smtClean="0"/>
          </a:p>
        </p:txBody>
      </p:sp>
      <p:sp>
        <p:nvSpPr>
          <p:cNvPr id="5376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305800" cy="4531642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/>
              <a:t>ή </a:t>
            </a:r>
            <a:r>
              <a:rPr lang="el-GR" sz="2400" dirty="0" smtClean="0">
                <a:solidFill>
                  <a:srgbClr val="0033CC"/>
                </a:solidFill>
              </a:rPr>
              <a:t>«Δεύτερο Θεώρημα του </a:t>
            </a:r>
            <a:r>
              <a:rPr lang="en-US" sz="2400" dirty="0" smtClean="0">
                <a:solidFill>
                  <a:srgbClr val="0033CC"/>
                </a:solidFill>
              </a:rPr>
              <a:t>Shannon</a:t>
            </a:r>
            <a:r>
              <a:rPr lang="el-GR" sz="2400" dirty="0" smtClean="0">
                <a:solidFill>
                  <a:srgbClr val="0033CC"/>
                </a:solidFill>
              </a:rPr>
              <a:t>»</a:t>
            </a:r>
            <a:endParaRPr lang="el-GR" sz="2400" dirty="0" smtClean="0"/>
          </a:p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Χρησιμότητα: </a:t>
            </a:r>
            <a:r>
              <a:rPr lang="el-GR" sz="2400" dirty="0" smtClean="0"/>
              <a:t>ποιος είναι ο μέγιστος ρυθμός αξιόπιστης μετάδοσης μέσα από ένα ενθόρυβο κανάλι;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</p:txBody>
      </p:sp>
      <p:sp>
        <p:nvSpPr>
          <p:cNvPr id="537604" name="Rectangle 4"/>
          <p:cNvSpPr>
            <a:spLocks noChangeArrowheads="1"/>
          </p:cNvSpPr>
          <p:nvPr/>
        </p:nvSpPr>
        <p:spPr bwMode="auto">
          <a:xfrm>
            <a:off x="899592" y="3284984"/>
            <a:ext cx="7560840" cy="2514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91430" tIns="45715" rIns="91430" bIns="45715"/>
          <a:lstStyle/>
          <a:p>
            <a:pPr algn="just">
              <a:buFont typeface="Wingdings" panose="05000000000000000000" pitchFamily="2" charset="2"/>
              <a:buNone/>
              <a:defRPr/>
            </a:pPr>
            <a:r>
              <a:rPr lang="el-GR" dirty="0">
                <a:solidFill>
                  <a:srgbClr val="0033CC"/>
                </a:solidFill>
                <a:latin typeface="+mn-lt"/>
              </a:rPr>
              <a:t>Θεώρημα:</a:t>
            </a:r>
            <a:r>
              <a:rPr lang="el-GR" dirty="0">
                <a:latin typeface="+mn-lt"/>
              </a:rPr>
              <a:t> Έστω κανάλι με χωρητικότητα </a:t>
            </a:r>
            <a:r>
              <a:rPr lang="en-US" i="1" dirty="0">
                <a:latin typeface="+mn-lt"/>
              </a:rPr>
              <a:t>C, </a:t>
            </a:r>
            <a:r>
              <a:rPr lang="el-GR" dirty="0">
                <a:latin typeface="+mn-lt"/>
              </a:rPr>
              <a:t>μέσα από το οποίο επιθυμούμε να μεταδώσουμε με ρυθμό </a:t>
            </a:r>
            <a:r>
              <a:rPr lang="en-US" i="1" dirty="0">
                <a:latin typeface="+mn-lt"/>
              </a:rPr>
              <a:t>R</a:t>
            </a:r>
            <a:endParaRPr lang="el-GR" i="1" dirty="0">
              <a:latin typeface="+mn-lt"/>
            </a:endParaRPr>
          </a:p>
          <a:p>
            <a:pPr marL="476250" lvl="1" indent="4763" algn="just">
              <a:buClr>
                <a:schemeClr val="tx1"/>
              </a:buClr>
              <a:buSzTx/>
              <a:buFontTx/>
              <a:buChar char="–"/>
              <a:defRPr/>
            </a:pPr>
            <a:r>
              <a:rPr lang="el-GR" dirty="0">
                <a:latin typeface="+mn-lt"/>
              </a:rPr>
              <a:t>Αν </a:t>
            </a:r>
            <a:r>
              <a:rPr lang="en-US" i="1" dirty="0">
                <a:solidFill>
                  <a:srgbClr val="0033CC"/>
                </a:solidFill>
                <a:latin typeface="+mn-lt"/>
              </a:rPr>
              <a:t>R≤C</a:t>
            </a:r>
            <a:r>
              <a:rPr lang="en-US" dirty="0">
                <a:latin typeface="+mn-lt"/>
              </a:rPr>
              <a:t>, </a:t>
            </a:r>
            <a:r>
              <a:rPr lang="el-GR" dirty="0">
                <a:latin typeface="+mn-lt"/>
              </a:rPr>
              <a:t>τότε για οσοδήποτε μικρό </a:t>
            </a:r>
            <a:r>
              <a:rPr lang="el-GR" i="1" dirty="0">
                <a:latin typeface="+mn-lt"/>
              </a:rPr>
              <a:t>δ&gt;0</a:t>
            </a:r>
            <a:r>
              <a:rPr lang="el-GR" dirty="0">
                <a:latin typeface="+mn-lt"/>
              </a:rPr>
              <a:t> υπάρχει κώδικας (κωδικοποιητής καναλιού) που να πετυχαίνει πιθανότητα σφάλματος μικρότερη του </a:t>
            </a:r>
            <a:r>
              <a:rPr lang="el-GR" i="1" dirty="0">
                <a:latin typeface="+mn-lt"/>
              </a:rPr>
              <a:t>δ</a:t>
            </a:r>
          </a:p>
          <a:p>
            <a:pPr marL="476250" lvl="1" indent="4763" algn="just">
              <a:buClr>
                <a:schemeClr val="tx1"/>
              </a:buClr>
              <a:buSzTx/>
              <a:buFontTx/>
              <a:buChar char="–"/>
              <a:defRPr/>
            </a:pPr>
            <a:r>
              <a:rPr lang="el-GR" dirty="0">
                <a:latin typeface="+mn-lt"/>
              </a:rPr>
              <a:t>Αν </a:t>
            </a:r>
            <a:r>
              <a:rPr lang="en-US" i="1" dirty="0">
                <a:solidFill>
                  <a:srgbClr val="0033CC"/>
                </a:solidFill>
                <a:latin typeface="+mn-lt"/>
              </a:rPr>
              <a:t>R</a:t>
            </a:r>
            <a:r>
              <a:rPr lang="el-GR" i="1" dirty="0">
                <a:solidFill>
                  <a:srgbClr val="0033CC"/>
                </a:solidFill>
                <a:latin typeface="+mn-lt"/>
              </a:rPr>
              <a:t>&gt;</a:t>
            </a:r>
            <a:r>
              <a:rPr lang="en-US" i="1" dirty="0">
                <a:solidFill>
                  <a:srgbClr val="0033CC"/>
                </a:solidFill>
                <a:latin typeface="+mn-lt"/>
              </a:rPr>
              <a:t>C</a:t>
            </a:r>
            <a:r>
              <a:rPr lang="el-GR" dirty="0">
                <a:latin typeface="+mn-lt"/>
              </a:rPr>
              <a:t>, τότε όσο πολύπλοκος κι αν είναι ο κωδικοποιητής καναλιού, η πιθανότητα σφάλματος θα είναι μακριά από το 0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Χωρητικότητα Καναλιού</a:t>
            </a:r>
            <a:endParaRPr lang="en-US" sz="3600" dirty="0" smtClean="0"/>
          </a:p>
        </p:txBody>
      </p:sp>
      <p:sp>
        <p:nvSpPr>
          <p:cNvPr id="50278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000" dirty="0" smtClean="0"/>
              <a:t>Η θεωρία πληροφορίας περιλαμβάνει μεταξύ άλλων:</a:t>
            </a:r>
          </a:p>
          <a:p>
            <a:pPr lvl="1" eaLnBrk="1" hangingPunct="1">
              <a:defRPr/>
            </a:pPr>
            <a:r>
              <a:rPr lang="el-GR" sz="2000" dirty="0" smtClean="0"/>
              <a:t>κωδικοποίηση πηγής</a:t>
            </a:r>
          </a:p>
          <a:p>
            <a:pPr lvl="1" eaLnBrk="1" hangingPunct="1">
              <a:defRPr/>
            </a:pPr>
            <a:r>
              <a:rPr lang="el-GR" sz="2000" dirty="0" smtClean="0"/>
              <a:t>κωδικοποίηση καναλιού</a:t>
            </a: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Κωδικοποίηση πηγής:</a:t>
            </a:r>
          </a:p>
          <a:p>
            <a:pPr lvl="1" eaLnBrk="1" hangingPunct="1">
              <a:defRPr/>
            </a:pPr>
            <a:r>
              <a:rPr lang="el-GR" sz="2000" dirty="0" smtClean="0"/>
              <a:t>πόση πληροφορία έχει μια πηγή;</a:t>
            </a:r>
          </a:p>
          <a:p>
            <a:pPr lvl="1" eaLnBrk="1" hangingPunct="1">
              <a:defRPr/>
            </a:pPr>
            <a:r>
              <a:rPr lang="el-GR" sz="2000" dirty="0" smtClean="0"/>
              <a:t>πόσο μπορώ να τη συμπιέσω;</a:t>
            </a:r>
          </a:p>
          <a:p>
            <a:pPr lvl="1" eaLnBrk="1" hangingPunct="1">
              <a:defRPr/>
            </a:pPr>
            <a:r>
              <a:rPr lang="el-GR" sz="2000" dirty="0" smtClean="0"/>
              <a:t>τι παραμόρφωση εισάγεται κατά τη συμπίεση;</a:t>
            </a:r>
          </a:p>
          <a:p>
            <a:pPr lvl="1" eaLnBrk="1" hangingPunct="1">
              <a:spcAft>
                <a:spcPts val="600"/>
              </a:spcAft>
              <a:defRPr/>
            </a:pPr>
            <a:r>
              <a:rPr lang="el-GR" sz="2000" dirty="0" smtClean="0"/>
              <a:t>γιατί χρησιμοποιούνται κωδικοποιητές πηγής;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l-GR" sz="2000" dirty="0">
                <a:solidFill>
                  <a:srgbClr val="0033CC"/>
                </a:solidFill>
              </a:rPr>
              <a:t>Κωδικοποίηση καναλιού:</a:t>
            </a:r>
          </a:p>
          <a:p>
            <a:pPr lvl="1">
              <a:defRPr/>
            </a:pPr>
            <a:r>
              <a:rPr lang="el-GR" sz="2000" dirty="0"/>
              <a:t>πόσο «καλό» είναι ένα κανάλι;</a:t>
            </a:r>
          </a:p>
          <a:p>
            <a:pPr lvl="1">
              <a:defRPr/>
            </a:pPr>
            <a:r>
              <a:rPr lang="el-GR" sz="2000" dirty="0"/>
              <a:t>πόσο υποβαθμίζεται η πληροφορία που διέρχεται από αυτό;</a:t>
            </a:r>
          </a:p>
          <a:p>
            <a:pPr lvl="1">
              <a:defRPr/>
            </a:pPr>
            <a:r>
              <a:rPr lang="el-GR" sz="2000" dirty="0"/>
              <a:t>ποιος είναι ο μέγιστος ρυθμός μετάδοσης δεδομένων από ένα κανάλι;</a:t>
            </a:r>
          </a:p>
          <a:p>
            <a:pPr lvl="1">
              <a:defRPr/>
            </a:pPr>
            <a:r>
              <a:rPr lang="el-GR" sz="2000" dirty="0"/>
              <a:t>γιατί χρησιμοποιούνται κωδικοποιητές καναλιού;</a:t>
            </a:r>
            <a:endParaRPr lang="en-US" sz="2000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Θεώρημα Χωρητικότητας Καναλιού</a:t>
            </a:r>
            <a:endParaRPr lang="en-GB" sz="3600" dirty="0" smtClean="0"/>
          </a:p>
        </p:txBody>
      </p:sp>
      <p:sp>
        <p:nvSpPr>
          <p:cNvPr id="5376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305800" cy="316349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/>
              <a:t>Για να προσεγγίσουμε το όριο του </a:t>
            </a:r>
            <a:r>
              <a:rPr lang="en-US" sz="2400" i="1" dirty="0" smtClean="0"/>
              <a:t>C</a:t>
            </a:r>
            <a:r>
              <a:rPr lang="el-GR" sz="2400" dirty="0" smtClean="0"/>
              <a:t>, θα πρέπει να χρησιμοποιηθούν πολύπλοκοι κώδικες</a:t>
            </a:r>
          </a:p>
          <a:p>
            <a:pPr eaLnBrk="1" hangingPunct="1">
              <a:defRPr/>
            </a:pPr>
            <a:r>
              <a:rPr lang="el-GR" sz="2400" dirty="0" smtClean="0"/>
              <a:t>Το θεώρημα δεν προτείνει μεθοδολογία κατασκευής κωδικοποιητή καναλιού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02605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Αναλογικό Κανάλι (1 από 2)</a:t>
            </a:r>
            <a:endParaRPr lang="en-GB" sz="3600" dirty="0" smtClean="0"/>
          </a:p>
        </p:txBody>
      </p:sp>
      <p:sp>
        <p:nvSpPr>
          <p:cNvPr id="538627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574087" cy="4940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2000" dirty="0" smtClean="0"/>
              <a:t>Τα παραπάνω ισχύουν για την περίπτωση καναλιών</a:t>
            </a:r>
          </a:p>
          <a:p>
            <a:pPr lvl="1" eaLnBrk="1" hangingPunct="1">
              <a:defRPr/>
            </a:pPr>
            <a:r>
              <a:rPr lang="el-GR" sz="2000" dirty="0" smtClean="0"/>
              <a:t>διακριτού χρόνου</a:t>
            </a:r>
          </a:p>
          <a:p>
            <a:pPr lvl="1" eaLnBrk="1" hangingPunct="1">
              <a:defRPr/>
            </a:pPr>
            <a:r>
              <a:rPr lang="el-GR" sz="2000" dirty="0" smtClean="0"/>
              <a:t>και διακριτού αλφαβήτου</a:t>
            </a:r>
          </a:p>
          <a:p>
            <a:pPr eaLnBrk="1" hangingPunct="1">
              <a:defRPr/>
            </a:pPr>
            <a:r>
              <a:rPr lang="el-GR" sz="2000" dirty="0" smtClean="0"/>
              <a:t>Ας δούμε τι γίνεται στην περίπτωση του αναλογικού καναλιού</a:t>
            </a:r>
          </a:p>
          <a:p>
            <a:pPr lvl="1" eaLnBrk="1" hangingPunct="1">
              <a:defRPr/>
            </a:pPr>
            <a:endParaRPr lang="el-GR" sz="2000" dirty="0" smtClean="0"/>
          </a:p>
          <a:p>
            <a:pPr lvl="1"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</p:txBody>
      </p:sp>
      <p:grpSp>
        <p:nvGrpSpPr>
          <p:cNvPr id="41989" name="Group 24"/>
          <p:cNvGrpSpPr>
            <a:grpSpLocks/>
          </p:cNvGrpSpPr>
          <p:nvPr/>
        </p:nvGrpSpPr>
        <p:grpSpPr bwMode="auto">
          <a:xfrm>
            <a:off x="323850" y="3554413"/>
            <a:ext cx="8569325" cy="2232025"/>
            <a:chOff x="204" y="2024"/>
            <a:chExt cx="5398" cy="1406"/>
          </a:xfrm>
        </p:grpSpPr>
        <p:sp>
          <p:nvSpPr>
            <p:cNvPr id="41991" name="Line 4"/>
            <p:cNvSpPr>
              <a:spLocks noChangeShapeType="1"/>
            </p:cNvSpPr>
            <p:nvPr/>
          </p:nvSpPr>
          <p:spPr bwMode="auto">
            <a:xfrm>
              <a:off x="204" y="2296"/>
              <a:ext cx="5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992" name="Text Box 6"/>
            <p:cNvSpPr txBox="1">
              <a:spLocks noChangeArrowheads="1"/>
            </p:cNvSpPr>
            <p:nvPr/>
          </p:nvSpPr>
          <p:spPr bwMode="auto">
            <a:xfrm>
              <a:off x="747" y="2104"/>
              <a:ext cx="1180" cy="374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600"/>
                <a:t>Φίλτρο πομπού + Διαμορφωτής</a:t>
              </a:r>
              <a:endParaRPr lang="en-US" altLang="el-GR" sz="1600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1928" y="2296"/>
              <a:ext cx="5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2472" y="2104"/>
              <a:ext cx="680" cy="374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l-GR" altLang="el-GR" sz="1600"/>
                <a:t>Κανάλι+</a:t>
              </a:r>
            </a:p>
            <a:p>
              <a:pPr eaLnBrk="1" hangingPunct="1">
                <a:spcBef>
                  <a:spcPct val="0"/>
                </a:spcBef>
                <a:buFont typeface="Wingdings" panose="05000000000000000000" pitchFamily="2" charset="2"/>
                <a:buNone/>
              </a:pPr>
              <a:r>
                <a:rPr lang="el-GR" altLang="el-GR" sz="1600"/>
                <a:t>θόρυβος</a:t>
              </a:r>
              <a:endParaRPr lang="en-US" altLang="el-GR" sz="1600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3152" y="2296"/>
              <a:ext cx="5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3696" y="2024"/>
              <a:ext cx="1316" cy="528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600"/>
                <a:t>Αποδιαμορφωτής + Φίλτρο δέκτη + φωρατής </a:t>
              </a:r>
              <a:endParaRPr lang="en-US" altLang="el-GR" sz="1600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>
              <a:off x="5012" y="2296"/>
              <a:ext cx="5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998" name="Text Box 14"/>
            <p:cNvSpPr txBox="1">
              <a:spLocks noChangeArrowheads="1"/>
            </p:cNvSpPr>
            <p:nvPr/>
          </p:nvSpPr>
          <p:spPr bwMode="auto">
            <a:xfrm>
              <a:off x="2335" y="2704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200"/>
                <a:t>      Αναλογικό κανάλι</a:t>
              </a:r>
              <a:endParaRPr lang="en-US" altLang="el-GR" sz="1200"/>
            </a:p>
          </p:txBody>
        </p:sp>
        <p:sp>
          <p:nvSpPr>
            <p:cNvPr id="41999" name="Text Box 15"/>
            <p:cNvSpPr txBox="1">
              <a:spLocks noChangeArrowheads="1"/>
            </p:cNvSpPr>
            <p:nvPr/>
          </p:nvSpPr>
          <p:spPr bwMode="auto">
            <a:xfrm>
              <a:off x="4967" y="2123"/>
              <a:ext cx="63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200"/>
                <a:t>σύμβολα</a:t>
              </a:r>
              <a:endParaRPr lang="en-US" altLang="el-GR" sz="1200"/>
            </a:p>
          </p:txBody>
        </p:sp>
        <p:sp>
          <p:nvSpPr>
            <p:cNvPr id="42000" name="Text Box 16"/>
            <p:cNvSpPr txBox="1">
              <a:spLocks noChangeArrowheads="1"/>
            </p:cNvSpPr>
            <p:nvPr/>
          </p:nvSpPr>
          <p:spPr bwMode="auto">
            <a:xfrm>
              <a:off x="1973" y="2123"/>
              <a:ext cx="40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200"/>
                <a:t>σήμα</a:t>
              </a:r>
              <a:endParaRPr lang="en-US" altLang="el-GR" sz="1200"/>
            </a:p>
          </p:txBody>
        </p:sp>
        <p:sp>
          <p:nvSpPr>
            <p:cNvPr id="42001" name="Text Box 17"/>
            <p:cNvSpPr txBox="1">
              <a:spLocks noChangeArrowheads="1"/>
            </p:cNvSpPr>
            <p:nvPr/>
          </p:nvSpPr>
          <p:spPr bwMode="auto">
            <a:xfrm>
              <a:off x="3198" y="2123"/>
              <a:ext cx="40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200"/>
                <a:t>σήμα</a:t>
              </a:r>
              <a:endParaRPr lang="en-US" altLang="el-GR" sz="1200"/>
            </a:p>
          </p:txBody>
        </p:sp>
        <p:sp>
          <p:nvSpPr>
            <p:cNvPr id="42002" name="Line 19"/>
            <p:cNvSpPr>
              <a:spLocks noChangeShapeType="1"/>
            </p:cNvSpPr>
            <p:nvPr/>
          </p:nvSpPr>
          <p:spPr bwMode="auto">
            <a:xfrm>
              <a:off x="3061" y="2840"/>
              <a:ext cx="45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2003" name="Line 20"/>
            <p:cNvSpPr>
              <a:spLocks noChangeShapeType="1"/>
            </p:cNvSpPr>
            <p:nvPr/>
          </p:nvSpPr>
          <p:spPr bwMode="auto">
            <a:xfrm flipH="1">
              <a:off x="2109" y="2840"/>
              <a:ext cx="4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2004" name="Text Box 21"/>
            <p:cNvSpPr txBox="1">
              <a:spLocks noChangeArrowheads="1"/>
            </p:cNvSpPr>
            <p:nvPr/>
          </p:nvSpPr>
          <p:spPr bwMode="auto">
            <a:xfrm>
              <a:off x="2335" y="3142"/>
              <a:ext cx="7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l-GR" altLang="el-GR" sz="1200"/>
                <a:t>      Διακριτό κανάλι</a:t>
              </a:r>
              <a:endParaRPr lang="en-US" altLang="el-GR" sz="1200"/>
            </a:p>
          </p:txBody>
        </p:sp>
        <p:sp>
          <p:nvSpPr>
            <p:cNvPr id="42005" name="Line 22"/>
            <p:cNvSpPr>
              <a:spLocks noChangeShapeType="1"/>
            </p:cNvSpPr>
            <p:nvPr/>
          </p:nvSpPr>
          <p:spPr bwMode="auto">
            <a:xfrm>
              <a:off x="3061" y="3278"/>
              <a:ext cx="2268" cy="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2006" name="Line 23"/>
            <p:cNvSpPr>
              <a:spLocks noChangeShapeType="1"/>
            </p:cNvSpPr>
            <p:nvPr/>
          </p:nvSpPr>
          <p:spPr bwMode="auto">
            <a:xfrm flipH="1">
              <a:off x="476" y="3278"/>
              <a:ext cx="2041" cy="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41990" name="Text Box 15"/>
          <p:cNvSpPr txBox="1">
            <a:spLocks noChangeArrowheads="1"/>
          </p:cNvSpPr>
          <p:nvPr/>
        </p:nvSpPr>
        <p:spPr bwMode="auto">
          <a:xfrm>
            <a:off x="179388" y="3730625"/>
            <a:ext cx="10080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l-GR" altLang="el-GR" sz="1200"/>
              <a:t>σύμβολα</a:t>
            </a:r>
            <a:endParaRPr lang="en-US" altLang="el-GR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Αναλογικό Κανάλι (2 από 2)</a:t>
            </a:r>
            <a:endParaRPr lang="en-GB" sz="3600" dirty="0" smtClean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49895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/>
              <a:t>Το </a:t>
            </a:r>
            <a:r>
              <a:rPr lang="el-GR" sz="2400" dirty="0" smtClean="0">
                <a:solidFill>
                  <a:srgbClr val="0033CC"/>
                </a:solidFill>
              </a:rPr>
              <a:t>αναλογικό τμήμα </a:t>
            </a:r>
            <a:r>
              <a:rPr lang="el-GR" sz="2400" dirty="0" smtClean="0"/>
              <a:t>του όλου καναλιού</a:t>
            </a:r>
            <a:r>
              <a:rPr lang="el-GR" sz="2400" dirty="0" smtClean="0">
                <a:solidFill>
                  <a:srgbClr val="0033CC"/>
                </a:solidFill>
              </a:rPr>
              <a:t> </a:t>
            </a:r>
          </a:p>
          <a:p>
            <a:pPr eaLnBrk="1" hangingPunct="1">
              <a:defRPr/>
            </a:pPr>
            <a:r>
              <a:rPr lang="el-GR" sz="2400" dirty="0" smtClean="0"/>
              <a:t>Το συνολικό κανάλι είδαμε ότι περιγράφεται ως </a:t>
            </a:r>
            <a:r>
              <a:rPr lang="el-GR" sz="2400" dirty="0" smtClean="0">
                <a:solidFill>
                  <a:srgbClr val="0033CC"/>
                </a:solidFill>
              </a:rPr>
              <a:t>διακριτό</a:t>
            </a:r>
            <a:r>
              <a:rPr lang="el-GR" sz="2400" dirty="0" smtClean="0"/>
              <a:t> κανάλι</a:t>
            </a:r>
          </a:p>
          <a:p>
            <a:pPr eaLnBrk="1" hangingPunct="1">
              <a:defRPr/>
            </a:pPr>
            <a:r>
              <a:rPr lang="el-GR" sz="2400" dirty="0" smtClean="0"/>
              <a:t>Τα προηγούμενα αποτελέσματα</a:t>
            </a:r>
            <a:r>
              <a:rPr lang="el-GR" sz="2400" dirty="0" smtClean="0">
                <a:solidFill>
                  <a:srgbClr val="0033CC"/>
                </a:solidFill>
              </a:rPr>
              <a:t> γενικεύονται</a:t>
            </a:r>
            <a:r>
              <a:rPr lang="el-GR" sz="2400" dirty="0" smtClean="0"/>
              <a:t> στα κανάλια συνεχούς αλφαβήτου</a:t>
            </a:r>
          </a:p>
          <a:p>
            <a:pPr eaLnBrk="1" hangingPunct="1">
              <a:defRPr/>
            </a:pPr>
            <a:r>
              <a:rPr lang="el-GR" sz="2400" dirty="0" smtClean="0"/>
              <a:t>Επομένως αρκεί να μελετήσουμε την περίπτωση των </a:t>
            </a:r>
            <a:r>
              <a:rPr lang="el-GR" sz="2400" dirty="0" smtClean="0">
                <a:solidFill>
                  <a:srgbClr val="0033CC"/>
                </a:solidFill>
              </a:rPr>
              <a:t>καναλιών συνεχούς αλφαβήτου</a:t>
            </a:r>
          </a:p>
          <a:p>
            <a:pPr eaLnBrk="1" hangingPunct="1">
              <a:defRPr/>
            </a:pPr>
            <a:r>
              <a:rPr lang="el-GR" sz="2400" dirty="0" smtClean="0"/>
              <a:t>Άλλωστε ένα </a:t>
            </a:r>
            <a:r>
              <a:rPr lang="el-GR" sz="2400" dirty="0" smtClean="0">
                <a:solidFill>
                  <a:srgbClr val="0033CC"/>
                </a:solidFill>
              </a:rPr>
              <a:t>αναλογικό κανάλι </a:t>
            </a:r>
            <a:r>
              <a:rPr lang="el-GR" sz="2400" dirty="0" smtClean="0"/>
              <a:t>μπορεί να δειγματοληπτηθεί κατάλληλα (η είσοδος και η έξοδός του), </a:t>
            </a:r>
          </a:p>
          <a:p>
            <a:pPr lvl="1" eaLnBrk="1" hangingPunct="1">
              <a:defRPr/>
            </a:pPr>
            <a:r>
              <a:rPr lang="el-GR" sz="2400" dirty="0" smtClean="0"/>
              <a:t>και να μετατραπεί σε </a:t>
            </a:r>
            <a:r>
              <a:rPr lang="el-GR" sz="2400" dirty="0" smtClean="0">
                <a:solidFill>
                  <a:srgbClr val="0033CC"/>
                </a:solidFill>
              </a:rPr>
              <a:t>διακριτού χρόνου</a:t>
            </a:r>
          </a:p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Διαφορική Εντροπία</a:t>
            </a:r>
            <a:endParaRPr lang="en-GB" sz="3600" dirty="0" smtClean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51435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000" dirty="0" smtClean="0"/>
              <a:t>Έστω πηγή διακριτού χρόνου αλλά </a:t>
            </a:r>
            <a:r>
              <a:rPr lang="el-GR" sz="2000" dirty="0" smtClean="0">
                <a:solidFill>
                  <a:srgbClr val="0033CC"/>
                </a:solidFill>
              </a:rPr>
              <a:t>συνεχούς αλφάβητου</a:t>
            </a: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/>
              <a:t>Έξοδος πηγής: πραγματικός αριθμός </a:t>
            </a:r>
            <a:r>
              <a:rPr lang="el-GR" sz="2000" dirty="0" smtClean="0">
                <a:sym typeface="Wingdings" pitchFamily="2" charset="2"/>
              </a:rPr>
              <a:t> άπειρα </a:t>
            </a:r>
            <a:r>
              <a:rPr lang="en-US" sz="2000" dirty="0" smtClean="0">
                <a:sym typeface="Wingdings" pitchFamily="2" charset="2"/>
              </a:rPr>
              <a:t>bits </a:t>
            </a:r>
            <a:r>
              <a:rPr lang="el-GR" sz="2000" dirty="0" smtClean="0">
                <a:sym typeface="Wingdings" pitchFamily="2" charset="2"/>
              </a:rPr>
              <a:t>για αναπαράσταση</a:t>
            </a: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/>
              <a:t>Δε μπορεί να οριστεί η εντροπία</a:t>
            </a:r>
          </a:p>
          <a:p>
            <a:pPr eaLnBrk="1" hangingPunct="1">
              <a:defRPr/>
            </a:pPr>
            <a:r>
              <a:rPr lang="el-GR" sz="2000" dirty="0" smtClean="0"/>
              <a:t>Ορίζεται η λεγόμενη </a:t>
            </a:r>
            <a:r>
              <a:rPr lang="el-GR" sz="2000" dirty="0" smtClean="0">
                <a:solidFill>
                  <a:srgbClr val="0033CC"/>
                </a:solidFill>
              </a:rPr>
              <a:t>διαφορική εντροπία </a:t>
            </a:r>
            <a:r>
              <a:rPr lang="el-GR" sz="2000" dirty="0" smtClean="0"/>
              <a:t>ως</a:t>
            </a:r>
          </a:p>
          <a:p>
            <a:pPr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000" dirty="0" smtClean="0">
              <a:solidFill>
                <a:srgbClr val="0033CC"/>
              </a:solidFill>
            </a:endParaRPr>
          </a:p>
          <a:p>
            <a:pPr lvl="1" eaLnBrk="1" hangingPunct="1">
              <a:spcAft>
                <a:spcPts val="600"/>
              </a:spcAft>
              <a:defRPr/>
            </a:pPr>
            <a:r>
              <a:rPr lang="en-US" sz="2000" i="1" dirty="0" err="1" smtClean="0"/>
              <a:t>f</a:t>
            </a:r>
            <a:r>
              <a:rPr lang="en-US" sz="2000" i="1" baseline="-25000" dirty="0" err="1" smtClean="0"/>
              <a:t>X</a:t>
            </a:r>
            <a:r>
              <a:rPr lang="en-US" sz="2000" i="1" dirty="0" smtClean="0"/>
              <a:t>(x): </a:t>
            </a:r>
            <a:r>
              <a:rPr lang="el-GR" sz="2000" dirty="0" smtClean="0"/>
              <a:t>η συνάρτηση πυκνότητας πιθανότητας της </a:t>
            </a:r>
            <a:r>
              <a:rPr lang="el-GR" sz="2000" i="1" dirty="0" smtClean="0"/>
              <a:t>Χ</a:t>
            </a:r>
          </a:p>
          <a:p>
            <a:pPr lvl="1" eaLnBrk="1" hangingPunct="1">
              <a:spcAft>
                <a:spcPts val="600"/>
              </a:spcAft>
              <a:defRPr/>
            </a:pPr>
            <a:r>
              <a:rPr lang="el-GR" sz="2000" dirty="0" smtClean="0"/>
              <a:t>Η </a:t>
            </a:r>
            <a:r>
              <a:rPr lang="en-US" sz="2000" i="1" dirty="0" smtClean="0"/>
              <a:t>h(x)</a:t>
            </a:r>
            <a:r>
              <a:rPr lang="en-US" sz="2000" dirty="0" smtClean="0"/>
              <a:t> </a:t>
            </a:r>
            <a:r>
              <a:rPr lang="el-GR" sz="2000" dirty="0" smtClean="0"/>
              <a:t>δεν έχει το διαισθητικό νόημα της εντροπίας</a:t>
            </a:r>
          </a:p>
          <a:p>
            <a:pPr lvl="1" eaLnBrk="1" hangingPunct="1">
              <a:defRPr/>
            </a:pPr>
            <a:r>
              <a:rPr lang="el-GR" sz="2000" dirty="0" smtClean="0"/>
              <a:t>μπορεί να πάρει και αρνητικές τιμές </a:t>
            </a:r>
            <a:endParaRPr lang="en-GB" sz="2000" dirty="0" smtClean="0"/>
          </a:p>
        </p:txBody>
      </p:sp>
      <p:graphicFrame>
        <p:nvGraphicFramePr>
          <p:cNvPr id="1945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673365"/>
              </p:ext>
            </p:extLst>
          </p:nvPr>
        </p:nvGraphicFramePr>
        <p:xfrm>
          <a:off x="2051720" y="3498850"/>
          <a:ext cx="42005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0" name="Equation" r:id="rId4" imgW="2006280" imgH="457200" progId="Equation.DSMT4">
                  <p:embed/>
                </p:oleObj>
              </mc:Choice>
              <mc:Fallback>
                <p:oleObj name="Equation" r:id="rId4" imgW="20062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498850"/>
                        <a:ext cx="4200525" cy="954088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Διαφορική Εντροπία Ομοιόμορφης</a:t>
            </a:r>
            <a:endParaRPr lang="en-GB" sz="3600" dirty="0" smtClean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467565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i="1" dirty="0" smtClean="0"/>
              <a:t>Χ</a:t>
            </a:r>
            <a:r>
              <a:rPr lang="el-GR" sz="2400" dirty="0" smtClean="0"/>
              <a:t> ομοιόμορφα κατανεμημένο στο </a:t>
            </a:r>
            <a:r>
              <a:rPr lang="el-GR" sz="2400" dirty="0" smtClean="0">
                <a:solidFill>
                  <a:srgbClr val="0033CC"/>
                </a:solidFill>
              </a:rPr>
              <a:t>συνεχές διάστημα </a:t>
            </a:r>
            <a:r>
              <a:rPr lang="el-GR" sz="2400" i="1" dirty="0" smtClean="0">
                <a:solidFill>
                  <a:srgbClr val="0033CC"/>
                </a:solidFill>
              </a:rPr>
              <a:t>[0,α]</a:t>
            </a:r>
          </a:p>
          <a:p>
            <a:pPr eaLnBrk="1" hangingPunct="1">
              <a:defRPr/>
            </a:pPr>
            <a:endParaRPr lang="el-GR" sz="2400" i="1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r>
              <a:rPr lang="el-GR" sz="2400" dirty="0" smtClean="0"/>
              <a:t>Διαφορική Εντροπία: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l-GR" sz="2400" dirty="0" smtClean="0"/>
              <a:t>Για </a:t>
            </a:r>
            <a:r>
              <a:rPr lang="el-GR" sz="2400" i="1" dirty="0" smtClean="0"/>
              <a:t>α&lt;1</a:t>
            </a:r>
            <a:r>
              <a:rPr lang="el-GR" sz="2400" dirty="0" smtClean="0"/>
              <a:t>, μπορεί να πάρει και αρνητικές τιμές</a:t>
            </a:r>
          </a:p>
          <a:p>
            <a:pPr eaLnBrk="1" hangingPunct="1">
              <a:defRPr/>
            </a:pPr>
            <a:endParaRPr lang="en-GB" sz="2400" dirty="0" smtClean="0"/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132499"/>
              </p:ext>
            </p:extLst>
          </p:nvPr>
        </p:nvGraphicFramePr>
        <p:xfrm>
          <a:off x="2895600" y="2187576"/>
          <a:ext cx="345916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1" name="Equation" r:id="rId4" imgW="1460160" imgH="393480" progId="Equation.DSMT4">
                  <p:embed/>
                </p:oleObj>
              </mc:Choice>
              <mc:Fallback>
                <p:oleObj name="Equation" r:id="rId4" imgW="14601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187576"/>
                        <a:ext cx="3459163" cy="928687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307982"/>
              </p:ext>
            </p:extLst>
          </p:nvPr>
        </p:nvGraphicFramePr>
        <p:xfrm>
          <a:off x="2369343" y="4194464"/>
          <a:ext cx="451167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" name="Equation" r:id="rId6" imgW="1904760" imgH="469800" progId="Equation.DSMT4">
                  <p:embed/>
                </p:oleObj>
              </mc:Choice>
              <mc:Fallback>
                <p:oleObj name="Equation" r:id="rId6" imgW="190476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343" y="4194464"/>
                        <a:ext cx="4511675" cy="1109662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Διαφορική Εντροπία </a:t>
            </a:r>
            <a:r>
              <a:rPr lang="en-US" sz="3600" dirty="0" smtClean="0"/>
              <a:t>Gaussian</a:t>
            </a:r>
            <a:endParaRPr lang="en-GB" sz="3600" dirty="0" smtClean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50784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endParaRPr lang="en-US" sz="2000" i="1" dirty="0" smtClean="0"/>
          </a:p>
          <a:p>
            <a:pPr eaLnBrk="1" hangingPunct="1">
              <a:defRPr/>
            </a:pPr>
            <a:r>
              <a:rPr lang="el-GR" sz="2000" i="1" dirty="0" smtClean="0"/>
              <a:t>Χ</a:t>
            </a:r>
            <a:r>
              <a:rPr lang="el-GR" sz="2000" dirty="0" smtClean="0"/>
              <a:t> </a:t>
            </a:r>
            <a:r>
              <a:rPr lang="en-US" sz="2000" dirty="0" smtClean="0"/>
              <a:t>Gaussian</a:t>
            </a:r>
            <a:r>
              <a:rPr lang="el-GR" sz="2000" dirty="0" smtClean="0"/>
              <a:t> κατανεμημένη </a:t>
            </a:r>
            <a:r>
              <a:rPr lang="el-GR" sz="2000" i="1" dirty="0" smtClean="0"/>
              <a:t>Ν(0,σ</a:t>
            </a:r>
            <a:r>
              <a:rPr lang="el-GR" sz="2000" i="1" baseline="30000" dirty="0" smtClean="0"/>
              <a:t>2</a:t>
            </a:r>
            <a:r>
              <a:rPr lang="el-GR" sz="2000" i="1" dirty="0" smtClean="0"/>
              <a:t>)</a:t>
            </a:r>
            <a:r>
              <a:rPr lang="en-US" sz="2000" i="1" dirty="0"/>
              <a:t/>
            </a:r>
            <a:br>
              <a:rPr lang="en-US" sz="2000" i="1" dirty="0"/>
            </a:br>
            <a:endParaRPr lang="en-US" sz="2000" i="1" dirty="0"/>
          </a:p>
          <a:p>
            <a:pPr eaLnBrk="1" hangingPunct="1">
              <a:defRPr/>
            </a:pPr>
            <a:r>
              <a:rPr lang="el-GR" sz="2000" dirty="0" smtClean="0"/>
              <a:t>Διαφορική Εντροπία: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marL="0" indent="0" eaLnBrk="1" hangingPunct="1">
              <a:buNone/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>
                <a:solidFill>
                  <a:srgbClr val="0033CC"/>
                </a:solidFill>
              </a:rPr>
              <a:t>Παρατήρηση:</a:t>
            </a:r>
          </a:p>
          <a:p>
            <a:pPr lvl="1" eaLnBrk="1" hangingPunct="1">
              <a:defRPr/>
            </a:pPr>
            <a:r>
              <a:rPr lang="el-GR" sz="2000" dirty="0" smtClean="0"/>
              <a:t>Όπως η ομοιόμορφη κατανομή μεγιστοποιεί την εντροπία για τις πηγές διακριτού αλφαβήτου</a:t>
            </a:r>
          </a:p>
          <a:p>
            <a:pPr lvl="1" eaLnBrk="1" hangingPunct="1">
              <a:defRPr/>
            </a:pPr>
            <a:r>
              <a:rPr lang="el-GR" sz="2000" dirty="0" smtClean="0"/>
              <a:t>Η </a:t>
            </a:r>
            <a:r>
              <a:rPr lang="en-US" sz="2000" dirty="0" smtClean="0">
                <a:solidFill>
                  <a:srgbClr val="0033CC"/>
                </a:solidFill>
              </a:rPr>
              <a:t>Gaussian </a:t>
            </a:r>
            <a:r>
              <a:rPr lang="el-GR" sz="2000" dirty="0" smtClean="0">
                <a:solidFill>
                  <a:srgbClr val="0033CC"/>
                </a:solidFill>
              </a:rPr>
              <a:t>κατανομή μεγιστοποιεί τη διαφορική εντροπία</a:t>
            </a:r>
            <a:r>
              <a:rPr lang="el-GR" sz="2000" dirty="0" smtClean="0"/>
              <a:t> για τις πηγές συνεχούς αλφαβήτου</a:t>
            </a:r>
          </a:p>
          <a:p>
            <a:pPr eaLnBrk="1" hangingPunct="1">
              <a:defRPr/>
            </a:pPr>
            <a:endParaRPr lang="en-GB" sz="2000" dirty="0" smtClean="0"/>
          </a:p>
        </p:txBody>
      </p:sp>
      <p:graphicFrame>
        <p:nvGraphicFramePr>
          <p:cNvPr id="2150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893349"/>
              </p:ext>
            </p:extLst>
          </p:nvPr>
        </p:nvGraphicFramePr>
        <p:xfrm>
          <a:off x="4989314" y="1646625"/>
          <a:ext cx="2424832" cy="87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Equation" r:id="rId4" imgW="1371600" imgH="495000" progId="Equation.DSMT4">
                  <p:embed/>
                </p:oleObj>
              </mc:Choice>
              <mc:Fallback>
                <p:oleObj name="Equation" r:id="rId4" imgW="137160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314" y="1646625"/>
                        <a:ext cx="2424832" cy="87185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367261"/>
              </p:ext>
            </p:extLst>
          </p:nvPr>
        </p:nvGraphicFramePr>
        <p:xfrm>
          <a:off x="1449478" y="3068960"/>
          <a:ext cx="6474916" cy="1032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6" imgW="3098520" imgH="495000" progId="Equation.DSMT4">
                  <p:embed/>
                </p:oleObj>
              </mc:Choice>
              <mc:Fallback>
                <p:oleObj name="Equation" r:id="rId6" imgW="309852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478" y="3068960"/>
                        <a:ext cx="6474916" cy="1032232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Κανάλια με Συνεχές Αλφάβητο</a:t>
            </a:r>
            <a:r>
              <a:rPr lang="en-US" sz="3600" dirty="0" smtClean="0"/>
              <a:t> (1 </a:t>
            </a:r>
            <a:r>
              <a:rPr lang="el-GR" sz="3600" dirty="0" smtClean="0"/>
              <a:t>από 2)</a:t>
            </a:r>
            <a:endParaRPr lang="en-GB" sz="3600" dirty="0" smtClean="0"/>
          </a:p>
        </p:txBody>
      </p:sp>
      <p:sp>
        <p:nvSpPr>
          <p:cNvPr id="539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/>
              <a:t>Στις πηγές συνεχούς αλφαβήτου ορίστηκε η διαφορική εντροπία</a:t>
            </a:r>
          </a:p>
          <a:p>
            <a:pPr eaLnBrk="1" hangingPunct="1">
              <a:spcAft>
                <a:spcPts val="900"/>
              </a:spcAft>
              <a:defRPr/>
            </a:pPr>
            <a:r>
              <a:rPr lang="el-GR" sz="2400" dirty="0" smtClean="0"/>
              <a:t>Αντίστοιχα για κανάλια συνεχούς αλφαβήτου ορίζονται:</a:t>
            </a:r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Από Κοινού Διαφορική Εντροπία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</p:txBody>
      </p:sp>
      <p:graphicFrame>
        <p:nvGraphicFramePr>
          <p:cNvPr id="225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988189"/>
              </p:ext>
            </p:extLst>
          </p:nvPr>
        </p:nvGraphicFramePr>
        <p:xfrm>
          <a:off x="1142206" y="3804640"/>
          <a:ext cx="685958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" name="Equation" r:id="rId4" imgW="2895480" imgH="457200" progId="Equation.DSMT4">
                  <p:embed/>
                </p:oleObj>
              </mc:Choice>
              <mc:Fallback>
                <p:oleObj name="Equation" r:id="rId4" imgW="28954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206" y="3804640"/>
                        <a:ext cx="6859587" cy="107950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Κανάλια με Συνεχές Αλφάβητο (2 από 2)</a:t>
            </a:r>
            <a:endParaRPr lang="en-GB" sz="3600" dirty="0" smtClean="0"/>
          </a:p>
        </p:txBody>
      </p:sp>
      <p:sp>
        <p:nvSpPr>
          <p:cNvPr id="539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Υπό Συνθήκη Διαφορική Εντροπία</a:t>
            </a:r>
          </a:p>
          <a:p>
            <a:pPr eaLnBrk="1" hangingPunct="1">
              <a:defRPr/>
            </a:pPr>
            <a:endParaRPr lang="el-GR" sz="2400" dirty="0" smtClean="0">
              <a:solidFill>
                <a:srgbClr val="0033CC"/>
              </a:solidFill>
            </a:endParaRP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Αμοιβαία Πληροφορία</a:t>
            </a:r>
            <a:endParaRPr lang="el-GR" sz="2400" dirty="0" smtClean="0">
              <a:solidFill>
                <a:srgbClr val="FFE0A3"/>
              </a:solidFill>
            </a:endParaRPr>
          </a:p>
        </p:txBody>
      </p:sp>
      <p:graphicFrame>
        <p:nvGraphicFramePr>
          <p:cNvPr id="225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092118"/>
              </p:ext>
            </p:extLst>
          </p:nvPr>
        </p:nvGraphicFramePr>
        <p:xfrm>
          <a:off x="2608074" y="2218025"/>
          <a:ext cx="39417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3" name="Equation" r:id="rId4" imgW="1663560" imgH="253800" progId="Equation.DSMT4">
                  <p:embed/>
                </p:oleObj>
              </mc:Choice>
              <mc:Fallback>
                <p:oleObj name="Equation" r:id="rId4" imgW="1663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074" y="2218025"/>
                        <a:ext cx="3941763" cy="6000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614951"/>
              </p:ext>
            </p:extLst>
          </p:nvPr>
        </p:nvGraphicFramePr>
        <p:xfrm>
          <a:off x="2547749" y="4139480"/>
          <a:ext cx="400208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64" name="Equation" r:id="rId6" imgW="1688760" imgH="253800" progId="Equation.DSMT4">
                  <p:embed/>
                </p:oleObj>
              </mc:Choice>
              <mc:Fallback>
                <p:oleObj name="Equation" r:id="rId6" imgW="1688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749" y="4139480"/>
                        <a:ext cx="4002088" cy="600075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74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Κανάλι </a:t>
            </a:r>
            <a:r>
              <a:rPr lang="en-US" sz="3600" dirty="0" smtClean="0"/>
              <a:t>AWGN</a:t>
            </a:r>
            <a:endParaRPr lang="en-GB" sz="3600" dirty="0" smtClean="0"/>
          </a:p>
        </p:txBody>
      </p:sp>
      <p:sp>
        <p:nvSpPr>
          <p:cNvPr id="540675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8"/>
            <a:ext cx="8305800" cy="4891682"/>
          </a:xfrm>
        </p:spPr>
        <p:txBody>
          <a:bodyPr>
            <a:noAutofit/>
          </a:bodyPr>
          <a:lstStyle/>
          <a:p>
            <a:pPr marL="381000" indent="-381000" eaLnBrk="1" hangingPunct="1">
              <a:defRPr/>
            </a:pPr>
            <a:r>
              <a:rPr lang="el-GR" sz="2400" dirty="0" smtClean="0"/>
              <a:t>Από τα κανάλια συνεχούς αλφαβήτου, το απλούστερο και βασικότερο είναι το κανάλι </a:t>
            </a:r>
            <a:r>
              <a:rPr lang="en-US" sz="2400" dirty="0" smtClean="0"/>
              <a:t>AWGN</a:t>
            </a:r>
          </a:p>
          <a:p>
            <a:pPr marL="381000" indent="-381000" eaLnBrk="1" hangingPunct="1">
              <a:defRPr/>
            </a:pPr>
            <a:endParaRPr lang="en-US" sz="2400" dirty="0" smtClean="0"/>
          </a:p>
          <a:p>
            <a:pPr marL="381000" indent="-381000" eaLnBrk="1" hangingPunct="1">
              <a:defRPr/>
            </a:pPr>
            <a:endParaRPr lang="en-US" sz="2400" dirty="0" smtClean="0"/>
          </a:p>
          <a:p>
            <a:pPr marL="381000" indent="-381000" eaLnBrk="1" hangingPunct="1">
              <a:defRPr/>
            </a:pPr>
            <a:endParaRPr lang="en-US" sz="2400" dirty="0" smtClean="0"/>
          </a:p>
          <a:p>
            <a:pPr marL="381000" indent="-381000" eaLnBrk="1" hangingPunct="1">
              <a:defRPr/>
            </a:pPr>
            <a:endParaRPr lang="en-US" sz="2400" dirty="0" smtClean="0"/>
          </a:p>
          <a:p>
            <a:pPr marL="0" indent="0" algn="ctr" eaLnBrk="1" hangingPunct="1">
              <a:spcAft>
                <a:spcPts val="600"/>
              </a:spcAft>
              <a:buNone/>
              <a:defRPr/>
            </a:pPr>
            <a:endParaRPr lang="en-US" sz="2000" dirty="0" smtClean="0"/>
          </a:p>
          <a:p>
            <a:pPr marL="0" indent="0" algn="ctr" eaLnBrk="1" hangingPunct="1">
              <a:spcAft>
                <a:spcPts val="600"/>
              </a:spcAft>
              <a:buNone/>
              <a:defRPr/>
            </a:pPr>
            <a:r>
              <a:rPr lang="en-US" sz="2000" dirty="0" smtClean="0"/>
              <a:t>     </a:t>
            </a:r>
            <a:r>
              <a:rPr lang="el-GR" sz="2000" dirty="0" smtClean="0"/>
              <a:t>Κανάλι Προσθετικού Λευκού </a:t>
            </a:r>
            <a:r>
              <a:rPr lang="en-US" sz="2000" dirty="0" smtClean="0"/>
              <a:t>Gaussian </a:t>
            </a:r>
            <a:r>
              <a:rPr lang="el-GR" sz="2000" dirty="0" smtClean="0"/>
              <a:t>Θορύβου</a:t>
            </a:r>
          </a:p>
          <a:p>
            <a:pPr marL="381000" indent="-381000" algn="ctr" eaLnBrk="1" hangingPunct="1">
              <a:buFont typeface="Wingdings" panose="05000000000000000000" pitchFamily="2" charset="2"/>
              <a:buNone/>
              <a:defRPr/>
            </a:pPr>
            <a:r>
              <a:rPr lang="el-GR" sz="2000" dirty="0" smtClean="0"/>
              <a:t>    (</a:t>
            </a:r>
            <a:r>
              <a:rPr lang="en-US" sz="2000" dirty="0" smtClean="0">
                <a:solidFill>
                  <a:srgbClr val="0033CC"/>
                </a:solidFill>
              </a:rPr>
              <a:t>Additive White Gaussian Noise (AWGN) Channel</a:t>
            </a:r>
            <a:r>
              <a:rPr lang="el-GR" sz="2000" dirty="0" smtClean="0">
                <a:solidFill>
                  <a:srgbClr val="0033CC"/>
                </a:solidFill>
              </a:rPr>
              <a:t>)</a:t>
            </a:r>
          </a:p>
          <a:p>
            <a:pPr marL="381000" indent="-381000" eaLnBrk="1" hangingPunct="1">
              <a:buFont typeface="Wingdings" panose="05000000000000000000" pitchFamily="2" charset="2"/>
              <a:buAutoNum type="arabicPeriod"/>
              <a:defRPr/>
            </a:pPr>
            <a:endParaRPr lang="en-US" sz="2400" dirty="0" smtClean="0">
              <a:solidFill>
                <a:srgbClr val="0033CC"/>
              </a:solidFill>
            </a:endParaRPr>
          </a:p>
        </p:txBody>
      </p:sp>
      <p:pic>
        <p:nvPicPr>
          <p:cNvPr id="44037" name="Picture 5" descr="fig9_3_correct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92" y="2560638"/>
            <a:ext cx="7723892" cy="1902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Μοντέλο </a:t>
            </a:r>
            <a:r>
              <a:rPr lang="en-US" sz="3600" dirty="0" smtClean="0"/>
              <a:t>AWGN</a:t>
            </a:r>
            <a:endParaRPr lang="en-GB" sz="36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1699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381000" indent="-381000" eaLnBrk="1" hangingPunct="1">
                  <a:defRPr/>
                </a:pPr>
                <a:endParaRPr lang="en-US" sz="2400" dirty="0" smtClean="0"/>
              </a:p>
              <a:p>
                <a:pPr marL="381000" indent="-381000" eaLnBrk="1" hangingPunct="1">
                  <a:buFont typeface="Wingdings" panose="05000000000000000000" pitchFamily="2" charset="2"/>
                  <a:buAutoNum type="arabicPeriod"/>
                  <a:defRPr/>
                </a:pPr>
                <a:r>
                  <a:rPr lang="el-GR" sz="2400" dirty="0" smtClean="0"/>
                  <a:t>Τα αλφάβητα εισόδου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0" dirty="0" smtClean="0">
                        <a:latin typeface="Cambria Math" panose="02040503050406030204" pitchFamily="18" charset="0"/>
                      </a:rPr>
                      <m:t>Χ</m:t>
                    </m:r>
                  </m:oMath>
                </a14:m>
                <a:r>
                  <a:rPr lang="el-GR" sz="2400" dirty="0" smtClean="0"/>
                  <a:t> και εξόδου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0" dirty="0" smtClean="0">
                        <a:latin typeface="Cambria Math" panose="02040503050406030204" pitchFamily="18" charset="0"/>
                      </a:rPr>
                      <m:t>Υ</m:t>
                    </m:r>
                  </m:oMath>
                </a14:m>
                <a:r>
                  <a:rPr lang="el-GR" sz="2400" dirty="0" smtClean="0"/>
                  <a:t> είναι </a:t>
                </a:r>
                <a:r>
                  <a:rPr lang="el-GR" sz="2400" dirty="0" smtClean="0">
                    <a:solidFill>
                      <a:srgbClr val="0033CC"/>
                    </a:solidFill>
                  </a:rPr>
                  <a:t>συνεχή</a:t>
                </a:r>
              </a:p>
              <a:p>
                <a:pPr marL="381000" indent="-381000" eaLnBrk="1" hangingPunct="1">
                  <a:buFont typeface="Wingdings" panose="05000000000000000000" pitchFamily="2" charset="2"/>
                  <a:buAutoNum type="arabicPeriod"/>
                  <a:defRPr/>
                </a:pPr>
                <a:r>
                  <a:rPr lang="el-GR" sz="2400" dirty="0" smtClean="0"/>
                  <a:t>Στην είσοδο τίθεται </a:t>
                </a:r>
                <a:r>
                  <a:rPr lang="el-GR" sz="2400" dirty="0" smtClean="0">
                    <a:solidFill>
                      <a:srgbClr val="0033CC"/>
                    </a:solidFill>
                  </a:rPr>
                  <a:t>περιορισμός μέσης ισχύος</a:t>
                </a:r>
              </a:p>
              <a:p>
                <a:pPr marL="381000" indent="-381000" eaLnBrk="1" hangingPunct="1">
                  <a:buFont typeface="Wingdings" panose="05000000000000000000" pitchFamily="2" charset="2"/>
                  <a:buAutoNum type="arabicPeriod"/>
                  <a:defRPr/>
                </a:pPr>
                <a:endParaRPr lang="en-US" sz="2400" dirty="0" smtClean="0"/>
              </a:p>
              <a:p>
                <a:pPr marL="381000" indent="-381000" eaLnBrk="1" hangingPunct="1">
                  <a:buFont typeface="Wingdings" panose="05000000000000000000" pitchFamily="2" charset="2"/>
                  <a:buAutoNum type="arabicPeriod"/>
                  <a:defRPr/>
                </a:pPr>
                <a:endParaRPr lang="el-GR" sz="2400" dirty="0" smtClean="0"/>
              </a:p>
              <a:p>
                <a:pPr marL="838200" lvl="1" indent="-381000" eaLnBrk="1" hangingPunct="1">
                  <a:defRPr/>
                </a:pPr>
                <a:r>
                  <a:rPr lang="el-GR" sz="2000" dirty="0" smtClean="0"/>
                  <a:t>όπου </a:t>
                </a:r>
                <a:r>
                  <a:rPr lang="en-US" sz="2000" i="1" dirty="0" smtClean="0"/>
                  <a:t>n</a:t>
                </a:r>
                <a:r>
                  <a:rPr lang="en-US" sz="2000" dirty="0" smtClean="0"/>
                  <a:t> </a:t>
                </a:r>
                <a:r>
                  <a:rPr lang="el-GR" sz="2000" dirty="0" smtClean="0"/>
                  <a:t>είναι το μέγεθος του μπλοκ κωδικοποίησης</a:t>
                </a:r>
                <a:endParaRPr lang="en-GB" sz="2000" dirty="0" smtClean="0"/>
              </a:p>
              <a:p>
                <a:pPr marL="381000" indent="-381000" eaLnBrk="1" hangingPunct="1">
                  <a:buFont typeface="Wingdings" panose="05000000000000000000" pitchFamily="2" charset="2"/>
                  <a:buAutoNum type="arabicPeriod" startAt="3"/>
                  <a:defRPr/>
                </a:pPr>
                <a:r>
                  <a:rPr lang="el-GR" sz="2400" dirty="0" smtClean="0"/>
                  <a:t>Προστίθεται </a:t>
                </a:r>
                <a:r>
                  <a:rPr lang="el-GR" sz="2400" dirty="0" smtClean="0">
                    <a:solidFill>
                      <a:srgbClr val="0033CC"/>
                    </a:solidFill>
                  </a:rPr>
                  <a:t>θόρυβος</a:t>
                </a:r>
              </a:p>
              <a:p>
                <a:pPr marL="838200" lvl="1" indent="-381000" eaLnBrk="1" hangingPunct="1">
                  <a:defRPr/>
                </a:pPr>
                <a:r>
                  <a:rPr lang="el-GR" sz="2000" dirty="0" smtClean="0"/>
                  <a:t>λευκός (διαδοχικά δείγματα θορύβου είναι ανεξάρτητα)</a:t>
                </a:r>
              </a:p>
              <a:p>
                <a:pPr marL="838200" lvl="1" indent="-381000" eaLnBrk="1" hangingPunct="1">
                  <a:defRPr/>
                </a:pPr>
                <a:r>
                  <a:rPr lang="el-GR" sz="2000" dirty="0" smtClean="0"/>
                  <a:t>ακολουθεί </a:t>
                </a:r>
                <a:r>
                  <a:rPr lang="en-US" sz="2000" dirty="0" smtClean="0"/>
                  <a:t>Gaussian </a:t>
                </a:r>
                <a:r>
                  <a:rPr lang="el-GR" sz="2000" dirty="0" smtClean="0"/>
                  <a:t>κατανομή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(0,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l-GR" sz="2000" i="1" dirty="0" smtClean="0"/>
              </a:p>
              <a:p>
                <a:pPr marL="381000" indent="-381000" eaLnBrk="1" hangingPunct="1">
                  <a:defRPr/>
                </a:pPr>
                <a:endParaRPr lang="en-GB" sz="2400" dirty="0" smtClean="0"/>
              </a:p>
            </p:txBody>
          </p:sp>
        </mc:Choice>
        <mc:Fallback xmlns="">
          <p:sp>
            <p:nvSpPr>
              <p:cNvPr id="5416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4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55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534150"/>
            <a:ext cx="2895600" cy="279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l-GR" altLang="el-GR" sz="1400" smtClean="0"/>
              <a:t>ΤΜΗΥΠ / ΕΕΣΤ</a:t>
            </a:r>
            <a:endParaRPr lang="en-US" altLang="el-GR" sz="1400" smtClean="0"/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631279"/>
              </p:ext>
            </p:extLst>
          </p:nvPr>
        </p:nvGraphicFramePr>
        <p:xfrm>
          <a:off x="3419871" y="3068960"/>
          <a:ext cx="1774463" cy="1020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6" name="Equation" r:id="rId5" imgW="749160" imgH="431640" progId="Equation.DSMT4">
                  <p:embed/>
                </p:oleObj>
              </mc:Choice>
              <mc:Fallback>
                <p:oleObj name="Equation" r:id="rId5" imgW="74916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1" y="3068960"/>
                        <a:ext cx="1774463" cy="1020316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Κωδικοποίηση Καναλιού</a:t>
            </a:r>
            <a:r>
              <a:rPr lang="en-US" sz="3600" dirty="0" smtClean="0"/>
              <a:t> (1 </a:t>
            </a:r>
            <a:r>
              <a:rPr lang="el-GR" sz="3600" dirty="0" smtClean="0"/>
              <a:t>από 2)</a:t>
            </a:r>
            <a:endParaRPr lang="en-US" sz="3600" dirty="0" smtClean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453164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400" dirty="0" smtClean="0">
                <a:solidFill>
                  <a:srgbClr val="0033CC"/>
                </a:solidFill>
              </a:rPr>
              <a:t>Στόχος:</a:t>
            </a:r>
            <a:r>
              <a:rPr lang="el-GR" sz="2400" dirty="0" smtClean="0"/>
              <a:t> η μετάδοση πληροφορίας μέσα από ένα κανάλι</a:t>
            </a:r>
          </a:p>
          <a:p>
            <a:pPr lvl="1" eaLnBrk="1" hangingPunct="1">
              <a:defRPr/>
            </a:pPr>
            <a:r>
              <a:rPr lang="el-GR" sz="2400" dirty="0" smtClean="0"/>
              <a:t>με όσο το δυνατόν μεγαλύτερο ρυθμό </a:t>
            </a:r>
          </a:p>
          <a:p>
            <a:pPr lvl="1" eaLnBrk="1" hangingPunct="1">
              <a:defRPr/>
            </a:pPr>
            <a:r>
              <a:rPr lang="el-GR" sz="2400" dirty="0" smtClean="0"/>
              <a:t>αλλά και αξιόπιστα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spcAft>
                <a:spcPts val="600"/>
              </a:spcAft>
              <a:defRPr/>
            </a:pPr>
            <a:r>
              <a:rPr lang="el-GR" sz="2400" dirty="0" smtClean="0"/>
              <a:t>Κάθε κανάλι εισάγει θόρυβο στο μεταδιδόμενο σήμα</a:t>
            </a:r>
          </a:p>
        </p:txBody>
      </p:sp>
      <p:grpSp>
        <p:nvGrpSpPr>
          <p:cNvPr id="31749" name="Group 22"/>
          <p:cNvGrpSpPr>
            <a:grpSpLocks/>
          </p:cNvGrpSpPr>
          <p:nvPr/>
        </p:nvGrpSpPr>
        <p:grpSpPr bwMode="auto">
          <a:xfrm>
            <a:off x="1259632" y="3356992"/>
            <a:ext cx="6120680" cy="1728192"/>
            <a:chOff x="839" y="1661"/>
            <a:chExt cx="4581" cy="1270"/>
          </a:xfrm>
        </p:grpSpPr>
        <p:sp>
          <p:nvSpPr>
            <p:cNvPr id="31751" name="AutoShape 6"/>
            <p:cNvSpPr>
              <a:spLocks noChangeArrowheads="1"/>
            </p:cNvSpPr>
            <p:nvPr/>
          </p:nvSpPr>
          <p:spPr bwMode="auto">
            <a:xfrm>
              <a:off x="1791" y="1661"/>
              <a:ext cx="2041" cy="771"/>
            </a:xfrm>
            <a:prstGeom prst="cloudCallout">
              <a:avLst>
                <a:gd name="adj1" fmla="val 954"/>
                <a:gd name="adj2" fmla="val 100972"/>
              </a:avLst>
            </a:prstGeom>
            <a:solidFill>
              <a:srgbClr val="FFE0A3"/>
            </a:solidFill>
            <a:ln w="127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Κανάλι</a:t>
              </a:r>
              <a:endParaRPr lang="en-US" altLang="el-GR"/>
            </a:p>
          </p:txBody>
        </p:sp>
        <p:sp>
          <p:nvSpPr>
            <p:cNvPr id="31752" name="Rectangle 9"/>
            <p:cNvSpPr>
              <a:spLocks noChangeArrowheads="1"/>
            </p:cNvSpPr>
            <p:nvPr/>
          </p:nvSpPr>
          <p:spPr bwMode="auto">
            <a:xfrm>
              <a:off x="2517" y="2477"/>
              <a:ext cx="816" cy="4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1753" name="Line 11"/>
            <p:cNvSpPr>
              <a:spLocks noChangeShapeType="1"/>
            </p:cNvSpPr>
            <p:nvPr/>
          </p:nvSpPr>
          <p:spPr bwMode="auto">
            <a:xfrm>
              <a:off x="839" y="2160"/>
              <a:ext cx="86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1754" name="Text Box 13"/>
            <p:cNvSpPr txBox="1">
              <a:spLocks noChangeArrowheads="1"/>
            </p:cNvSpPr>
            <p:nvPr/>
          </p:nvSpPr>
          <p:spPr bwMode="auto">
            <a:xfrm>
              <a:off x="1065" y="2205"/>
              <a:ext cx="4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Σήμα</a:t>
              </a:r>
              <a:endParaRPr lang="en-US" altLang="el-GR"/>
            </a:p>
          </p:txBody>
        </p:sp>
        <p:sp>
          <p:nvSpPr>
            <p:cNvPr id="31755" name="Line 14"/>
            <p:cNvSpPr>
              <a:spLocks noChangeShapeType="1"/>
            </p:cNvSpPr>
            <p:nvPr/>
          </p:nvSpPr>
          <p:spPr bwMode="auto">
            <a:xfrm>
              <a:off x="3742" y="2160"/>
              <a:ext cx="140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1756" name="Text Box 15"/>
            <p:cNvSpPr txBox="1">
              <a:spLocks noChangeArrowheads="1"/>
            </p:cNvSpPr>
            <p:nvPr/>
          </p:nvSpPr>
          <p:spPr bwMode="auto">
            <a:xfrm>
              <a:off x="4388" y="1842"/>
              <a:ext cx="6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Έξοδος</a:t>
              </a:r>
              <a:endParaRPr lang="en-US" altLang="el-GR"/>
            </a:p>
          </p:txBody>
        </p:sp>
        <p:sp>
          <p:nvSpPr>
            <p:cNvPr id="31757" name="Text Box 16"/>
            <p:cNvSpPr txBox="1">
              <a:spLocks noChangeArrowheads="1"/>
            </p:cNvSpPr>
            <p:nvPr/>
          </p:nvSpPr>
          <p:spPr bwMode="auto">
            <a:xfrm>
              <a:off x="972" y="1887"/>
              <a:ext cx="66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Είσοδος</a:t>
              </a:r>
              <a:endParaRPr lang="en-US" altLang="el-GR"/>
            </a:p>
          </p:txBody>
        </p:sp>
        <p:sp>
          <p:nvSpPr>
            <p:cNvPr id="31758" name="Text Box 17"/>
            <p:cNvSpPr txBox="1">
              <a:spLocks noChangeArrowheads="1"/>
            </p:cNvSpPr>
            <p:nvPr/>
          </p:nvSpPr>
          <p:spPr bwMode="auto">
            <a:xfrm>
              <a:off x="4197" y="2206"/>
              <a:ext cx="1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Ενθόρυβο Σήμα</a:t>
              </a:r>
              <a:endParaRPr lang="en-US" altLang="el-GR"/>
            </a:p>
          </p:txBody>
        </p:sp>
        <p:sp>
          <p:nvSpPr>
            <p:cNvPr id="31759" name="Line 18"/>
            <p:cNvSpPr>
              <a:spLocks noChangeShapeType="1"/>
            </p:cNvSpPr>
            <p:nvPr/>
          </p:nvSpPr>
          <p:spPr bwMode="auto">
            <a:xfrm flipV="1">
              <a:off x="3969" y="2342"/>
              <a:ext cx="0" cy="40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1760" name="Text Box 19"/>
            <p:cNvSpPr txBox="1">
              <a:spLocks noChangeArrowheads="1"/>
            </p:cNvSpPr>
            <p:nvPr/>
          </p:nvSpPr>
          <p:spPr bwMode="auto">
            <a:xfrm>
              <a:off x="3548" y="2659"/>
              <a:ext cx="73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l-GR" altLang="el-GR"/>
                <a:t>Θόρυβος</a:t>
              </a:r>
              <a:endParaRPr lang="en-US" altLang="el-GR"/>
            </a:p>
          </p:txBody>
        </p:sp>
      </p:grpSp>
      <p:sp>
        <p:nvSpPr>
          <p:cNvPr id="31750" name="Flowchart: Or 15"/>
          <p:cNvSpPr>
            <a:spLocks noChangeAspect="1"/>
          </p:cNvSpPr>
          <p:nvPr/>
        </p:nvSpPr>
        <p:spPr bwMode="auto">
          <a:xfrm>
            <a:off x="5273291" y="3861048"/>
            <a:ext cx="336676" cy="336676"/>
          </a:xfrm>
          <a:prstGeom prst="flowChartOr">
            <a:avLst/>
          </a:prstGeom>
          <a:noFill/>
          <a:ln w="25400" cap="sq" algn="ctr">
            <a:solidFill>
              <a:schemeClr val="tx1">
                <a:alpha val="34117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>
                <a:latin typeface="+mn-lt"/>
              </a:rPr>
              <a:t>Χωρητικότητα Καναλιού </a:t>
            </a:r>
            <a:r>
              <a:rPr lang="en-US" sz="3600" dirty="0" smtClean="0">
                <a:latin typeface="+mn-lt"/>
              </a:rPr>
              <a:t>AWGN</a:t>
            </a:r>
            <a:endParaRPr lang="en-GB" sz="3600" dirty="0" smtClean="0">
              <a:latin typeface="+mn-lt"/>
            </a:endParaRPr>
          </a:p>
        </p:txBody>
      </p:sp>
      <p:sp>
        <p:nvSpPr>
          <p:cNvPr id="542727" name="Rectangle 7"/>
          <p:cNvSpPr>
            <a:spLocks noGrp="1" noChangeArrowheads="1"/>
          </p:cNvSpPr>
          <p:nvPr>
            <p:ph idx="1"/>
          </p:nvPr>
        </p:nvSpPr>
        <p:spPr>
          <a:xfrm>
            <a:off x="427038" y="4143375"/>
            <a:ext cx="8305800" cy="2114550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el-GR" sz="2000" dirty="0" smtClean="0"/>
              <a:t>Το παραπάνω θεώρημα είναι υποπερίπτωση του θεωρήματος χωρητικότητας του </a:t>
            </a:r>
            <a:r>
              <a:rPr lang="en-US" sz="2000" dirty="0" smtClean="0"/>
              <a:t>Shannon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l-GR" sz="2000" dirty="0" smtClean="0"/>
              <a:t>Είναι γνωστό ως </a:t>
            </a:r>
            <a:r>
              <a:rPr lang="el-GR" sz="2000" dirty="0" smtClean="0">
                <a:solidFill>
                  <a:srgbClr val="0033CC"/>
                </a:solidFill>
              </a:rPr>
              <a:t>Θεώρημα </a:t>
            </a:r>
            <a:r>
              <a:rPr lang="en-US" sz="2000" dirty="0" smtClean="0">
                <a:solidFill>
                  <a:srgbClr val="0033CC"/>
                </a:solidFill>
              </a:rPr>
              <a:t>Shannon-Hartley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l-GR" sz="2000" dirty="0" smtClean="0"/>
              <a:t>Είναι το </a:t>
            </a:r>
            <a:r>
              <a:rPr lang="el-GR" sz="2000" dirty="0" smtClean="0">
                <a:solidFill>
                  <a:srgbClr val="0033CC"/>
                </a:solidFill>
              </a:rPr>
              <a:t>άνω όριο</a:t>
            </a:r>
            <a:r>
              <a:rPr lang="el-GR" sz="2000" dirty="0" smtClean="0"/>
              <a:t> ρυθμού μετάδοσης για οποιοδήποτε τηλεπικοινωνιακό κανάλι</a:t>
            </a:r>
            <a:endParaRPr lang="en-GB" sz="2000" dirty="0" smtClean="0"/>
          </a:p>
        </p:txBody>
      </p:sp>
      <p:grpSp>
        <p:nvGrpSpPr>
          <p:cNvPr id="24581" name="Group 9"/>
          <p:cNvGrpSpPr>
            <a:grpSpLocks/>
          </p:cNvGrpSpPr>
          <p:nvPr/>
        </p:nvGrpSpPr>
        <p:grpSpPr bwMode="auto">
          <a:xfrm>
            <a:off x="457200" y="1557339"/>
            <a:ext cx="8305800" cy="1524000"/>
            <a:chOff x="288" y="981"/>
            <a:chExt cx="5232" cy="960"/>
          </a:xfrm>
        </p:grpSpPr>
        <p:graphicFrame>
          <p:nvGraphicFramePr>
            <p:cNvPr id="24578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9005387"/>
                </p:ext>
              </p:extLst>
            </p:nvPr>
          </p:nvGraphicFramePr>
          <p:xfrm>
            <a:off x="2099" y="1286"/>
            <a:ext cx="1562" cy="5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2" name="Equation" r:id="rId4" imgW="1218960" imgH="431640" progId="Equation.DSMT4">
                    <p:embed/>
                  </p:oleObj>
                </mc:Choice>
                <mc:Fallback>
                  <p:oleObj name="Equation" r:id="rId4" imgW="1218960" imgH="43164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9" y="1286"/>
                          <a:ext cx="1562" cy="552"/>
                        </a:xfrm>
                        <a:prstGeom prst="rect">
                          <a:avLst/>
                        </a:prstGeom>
                        <a:solidFill>
                          <a:srgbClr val="FFE0A3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725" name="Rectangle 5"/>
            <p:cNvSpPr>
              <a:spLocks noChangeArrowheads="1"/>
            </p:cNvSpPr>
            <p:nvPr/>
          </p:nvSpPr>
          <p:spPr bwMode="auto">
            <a:xfrm>
              <a:off x="288" y="981"/>
              <a:ext cx="5232" cy="960"/>
            </a:xfrm>
            <a:prstGeom prst="rect">
              <a:avLst/>
            </a:prstGeom>
            <a:noFill/>
            <a:ln w="28575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1430" tIns="45715" rIns="91430" bIns="45715"/>
            <a:lstStyle/>
            <a:p>
              <a:pPr algn="just">
                <a:buFont typeface="Wingdings" panose="05000000000000000000" pitchFamily="2" charset="2"/>
                <a:buNone/>
                <a:defRPr/>
              </a:pPr>
              <a:r>
                <a:rPr lang="el-GR" dirty="0">
                  <a:solidFill>
                    <a:srgbClr val="0033CC"/>
                  </a:solidFill>
                  <a:latin typeface="+mn-lt"/>
                </a:rPr>
                <a:t>Θεώρημα:</a:t>
              </a:r>
              <a:r>
                <a:rPr lang="el-GR" dirty="0">
                  <a:latin typeface="+mn-lt"/>
                </a:rPr>
                <a:t> Η χωρητικότητα ενός </a:t>
              </a:r>
              <a:r>
                <a:rPr lang="en-US" dirty="0">
                  <a:latin typeface="+mn-lt"/>
                </a:rPr>
                <a:t> </a:t>
              </a:r>
              <a:r>
                <a:rPr lang="el-GR" dirty="0">
                  <a:latin typeface="+mn-lt"/>
                </a:rPr>
                <a:t>καναλιού </a:t>
              </a:r>
              <a:r>
                <a:rPr lang="en-US" dirty="0">
                  <a:latin typeface="+mn-lt"/>
                </a:rPr>
                <a:t>AWGN</a:t>
              </a:r>
              <a:r>
                <a:rPr lang="el-GR" dirty="0">
                  <a:latin typeface="+mn-lt"/>
                </a:rPr>
                <a:t> με εύρος ζώνης </a:t>
              </a:r>
              <a:r>
                <a:rPr lang="en-US" i="1" dirty="0">
                  <a:latin typeface="+mn-lt"/>
                </a:rPr>
                <a:t>W</a:t>
              </a:r>
              <a:r>
                <a:rPr lang="el-GR" dirty="0">
                  <a:latin typeface="+mn-lt"/>
                </a:rPr>
                <a:t> είναι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542726" name="Rectangle 6"/>
          <p:cNvSpPr>
            <a:spLocks noChangeArrowheads="1"/>
          </p:cNvSpPr>
          <p:nvPr/>
        </p:nvSpPr>
        <p:spPr bwMode="auto">
          <a:xfrm>
            <a:off x="457200" y="3239366"/>
            <a:ext cx="8305800" cy="7620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91430" tIns="45715" rIns="91430" bIns="45715"/>
          <a:lstStyle/>
          <a:p>
            <a:pPr algn="just">
              <a:buFont typeface="Wingdings" panose="05000000000000000000" pitchFamily="2" charset="2"/>
              <a:buNone/>
              <a:defRPr/>
            </a:pPr>
            <a:r>
              <a:rPr lang="el-GR" dirty="0">
                <a:solidFill>
                  <a:srgbClr val="0033CC"/>
                </a:solidFill>
                <a:latin typeface="+mn-lt"/>
              </a:rPr>
              <a:t>Πόρισμα:</a:t>
            </a:r>
            <a:r>
              <a:rPr lang="el-GR" dirty="0">
                <a:latin typeface="+mn-lt"/>
              </a:rPr>
              <a:t> Η αμοιβαία πληροφορία ενός καναλιού </a:t>
            </a:r>
            <a:r>
              <a:rPr lang="en-US" dirty="0">
                <a:latin typeface="+mn-lt"/>
              </a:rPr>
              <a:t>AWGN</a:t>
            </a:r>
            <a:r>
              <a:rPr lang="el-GR" dirty="0">
                <a:latin typeface="+mn-lt"/>
              </a:rPr>
              <a:t> μεγιστοποιείται όταν η είσοδος είναι επίσης </a:t>
            </a:r>
            <a:r>
              <a:rPr lang="en-US" dirty="0">
                <a:latin typeface="+mn-lt"/>
              </a:rPr>
              <a:t>Gaussian, </a:t>
            </a:r>
            <a:r>
              <a:rPr lang="el-GR" i="1" dirty="0">
                <a:latin typeface="+mn-lt"/>
              </a:rPr>
              <a:t>Χ~</a:t>
            </a:r>
            <a:r>
              <a:rPr lang="en-US" i="1" dirty="0">
                <a:latin typeface="+mn-lt"/>
              </a:rPr>
              <a:t>N(0,P)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/>
              <a:t>Shannon-Hartley + </a:t>
            </a:r>
            <a:r>
              <a:rPr lang="el-GR" sz="3600" dirty="0" smtClean="0"/>
              <a:t>Ισχύς Θορύβου</a:t>
            </a:r>
            <a:endParaRPr lang="en-GB" sz="3600" dirty="0" smtClean="0"/>
          </a:p>
        </p:txBody>
      </p:sp>
      <p:sp>
        <p:nvSpPr>
          <p:cNvPr id="54374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000" dirty="0" smtClean="0"/>
              <a:t>Αντί της </a:t>
            </a:r>
            <a:r>
              <a:rPr lang="el-GR" sz="2000" dirty="0" smtClean="0">
                <a:solidFill>
                  <a:srgbClr val="0033CC"/>
                </a:solidFill>
              </a:rPr>
              <a:t>μέσης ισχύος θορύβου</a:t>
            </a:r>
            <a:r>
              <a:rPr lang="el-GR" sz="2000" dirty="0" smtClean="0"/>
              <a:t> </a:t>
            </a:r>
            <a:r>
              <a:rPr lang="el-GR" sz="2000" i="1" dirty="0" smtClean="0"/>
              <a:t>Ν</a:t>
            </a:r>
            <a:r>
              <a:rPr lang="el-GR" sz="2000" dirty="0" smtClean="0"/>
              <a:t>, μπορεί να χρησιμοποιηθεί η </a:t>
            </a:r>
            <a:r>
              <a:rPr lang="el-GR" sz="2000" dirty="0" smtClean="0">
                <a:solidFill>
                  <a:srgbClr val="0033CC"/>
                </a:solidFill>
              </a:rPr>
              <a:t>πυκνότητα φάσματος ισχύος</a:t>
            </a:r>
            <a:r>
              <a:rPr lang="el-GR" sz="2000" dirty="0" smtClean="0"/>
              <a:t>, </a:t>
            </a:r>
            <a:r>
              <a:rPr lang="el-GR" sz="2000" i="1" dirty="0" smtClean="0"/>
              <a:t>Ν</a:t>
            </a:r>
            <a:r>
              <a:rPr lang="el-GR" sz="2000" i="1" baseline="-25000" dirty="0" smtClean="0"/>
              <a:t>0</a:t>
            </a:r>
            <a:r>
              <a:rPr lang="el-GR" sz="2000" i="1" dirty="0" smtClean="0"/>
              <a:t>/2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/>
              <a:t>Επειδή το εύρος ζώνης κυμαίνεται και σε αρνητικές τιμές, </a:t>
            </a:r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endParaRPr lang="el-GR" sz="2000" dirty="0" smtClean="0"/>
          </a:p>
          <a:p>
            <a:pPr eaLnBrk="1" hangingPunct="1">
              <a:defRPr/>
            </a:pPr>
            <a:r>
              <a:rPr lang="el-GR" sz="2000" dirty="0" smtClean="0"/>
              <a:t>Άλλη διατύπωση του </a:t>
            </a:r>
            <a:r>
              <a:rPr lang="en-US" sz="2000" dirty="0" smtClean="0"/>
              <a:t>Shannon-Hartley</a:t>
            </a:r>
            <a:endParaRPr lang="el-GR" sz="2000" dirty="0" smtClean="0"/>
          </a:p>
          <a:p>
            <a:pPr lvl="1" eaLnBrk="1" hangingPunct="1">
              <a:defRPr/>
            </a:pPr>
            <a:endParaRPr lang="en-GB" sz="1800" baseline="-25000" dirty="0" smtClean="0"/>
          </a:p>
        </p:txBody>
      </p:sp>
      <p:sp>
        <p:nvSpPr>
          <p:cNvPr id="2560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6534150"/>
            <a:ext cx="2895600" cy="279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l-GR" altLang="el-GR" sz="1400" smtClean="0"/>
              <a:t>ΤΜΗΥΠ / ΕΕΣΤ</a:t>
            </a:r>
            <a:endParaRPr lang="en-US" altLang="el-GR" sz="1400" smtClean="0"/>
          </a:p>
        </p:txBody>
      </p:sp>
      <p:graphicFrame>
        <p:nvGraphicFramePr>
          <p:cNvPr id="2560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340736"/>
              </p:ext>
            </p:extLst>
          </p:nvPr>
        </p:nvGraphicFramePr>
        <p:xfrm>
          <a:off x="5161623" y="4393656"/>
          <a:ext cx="299561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9" name="Equation" r:id="rId4" imgW="1473120" imgH="431640" progId="Equation.DSMT4">
                  <p:embed/>
                </p:oleObj>
              </mc:Choice>
              <mc:Fallback>
                <p:oleObj name="Equation" r:id="rId4" imgW="147312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623" y="4393656"/>
                        <a:ext cx="2995612" cy="876300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364770"/>
              </p:ext>
            </p:extLst>
          </p:nvPr>
        </p:nvGraphicFramePr>
        <p:xfrm>
          <a:off x="1055687" y="4290468"/>
          <a:ext cx="284162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Equation" r:id="rId6" imgW="1396800" imgH="482400" progId="Equation.DSMT4">
                  <p:embed/>
                </p:oleObj>
              </mc:Choice>
              <mc:Fallback>
                <p:oleObj name="Equation" r:id="rId6" imgW="1396800" imgH="482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7" y="4290468"/>
                        <a:ext cx="2841625" cy="979488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879276"/>
              </p:ext>
            </p:extLst>
          </p:nvPr>
        </p:nvGraphicFramePr>
        <p:xfrm>
          <a:off x="4619095" y="1600200"/>
          <a:ext cx="4080669" cy="260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VISIO" r:id="rId8" imgW="3208680" imgH="2050200" progId="Visio.Drawing.6">
                  <p:embed/>
                </p:oleObj>
              </mc:Choice>
              <mc:Fallback>
                <p:oleObj name="VISIO" r:id="rId8" imgW="3208680" imgH="205020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095" y="1600200"/>
                        <a:ext cx="4080669" cy="26067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Κωδικοποιητής Καναλιού</a:t>
            </a:r>
            <a:endParaRPr lang="en-GB" sz="3600" dirty="0" smtClean="0"/>
          </a:p>
        </p:txBody>
      </p:sp>
      <p:sp>
        <p:nvSpPr>
          <p:cNvPr id="534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l-GR" dirty="0" smtClean="0"/>
              <a:t>Είδαμε ότι κατά τη μετάδοση πληροφορίας,</a:t>
            </a:r>
          </a:p>
          <a:p>
            <a:pPr lvl="1" eaLnBrk="1" hangingPunct="1">
              <a:defRPr/>
            </a:pPr>
            <a:r>
              <a:rPr lang="el-GR" dirty="0" smtClean="0"/>
              <a:t>ο ρυθμός μετάδοσης δεν εξαρτάται μόνο από το ίδιο το κανάλι (χωρητικότητα καναλιού),</a:t>
            </a:r>
          </a:p>
          <a:p>
            <a:pPr lvl="1" eaLnBrk="1" hangingPunct="1">
              <a:defRPr/>
            </a:pPr>
            <a:r>
              <a:rPr lang="el-GR" dirty="0" smtClean="0"/>
              <a:t>αλλά και από την πηγή που μεταδίδεται</a:t>
            </a:r>
          </a:p>
          <a:p>
            <a:pPr eaLnBrk="1" hangingPunct="1">
              <a:defRPr/>
            </a:pPr>
            <a:endParaRPr lang="el-GR" dirty="0" smtClean="0"/>
          </a:p>
          <a:p>
            <a:pPr eaLnBrk="1" hangingPunct="1">
              <a:defRPr/>
            </a:pPr>
            <a:r>
              <a:rPr lang="el-GR" dirty="0" smtClean="0"/>
              <a:t>Για ένα συγκεκριμένο κανάλι, μπορούμε να βρούμε εκείνη την κατανομή εισόδου που να μεγιστοποιεί την αμοιβαία πληροφορία</a:t>
            </a:r>
          </a:p>
          <a:p>
            <a:pPr eaLnBrk="1" hangingPunct="1">
              <a:defRPr/>
            </a:pPr>
            <a:endParaRPr lang="el-GR" dirty="0" smtClean="0"/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l-GR" dirty="0"/>
              <a:t>Ωστόσο, το σήμα που θέλουμε να μεταδώσουμε έχει προκαθορισμένα στατιστικά χαρακτηριστικά</a:t>
            </a:r>
          </a:p>
          <a:p>
            <a:pPr>
              <a:defRPr/>
            </a:pPr>
            <a:endParaRPr lang="el-GR" dirty="0"/>
          </a:p>
          <a:p>
            <a:pPr>
              <a:defRPr/>
            </a:pPr>
            <a:r>
              <a:rPr lang="el-GR" dirty="0"/>
              <a:t>Ο </a:t>
            </a:r>
            <a:r>
              <a:rPr lang="el-GR" dirty="0">
                <a:solidFill>
                  <a:srgbClr val="0033CC"/>
                </a:solidFill>
              </a:rPr>
              <a:t>κωδικοποιητής καναλιού</a:t>
            </a:r>
            <a:r>
              <a:rPr lang="el-GR" dirty="0"/>
              <a:t> αναλαμβάνει να μετατρέψει το σήμα προς μετάδοση σε μια τυχαία μεταβλητή με στατιστικά «φιλικότερα» και προσαρμοσμένα στο συγκεκριμένο κανάλι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Συνέπειες του Θεωρήματος </a:t>
            </a:r>
            <a:r>
              <a:rPr lang="en-US" sz="3600" dirty="0" smtClean="0"/>
              <a:t>S-H</a:t>
            </a:r>
            <a:endParaRPr lang="en-GB" sz="3600" dirty="0" smtClean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idx="1"/>
          </p:nvPr>
        </p:nvSpPr>
        <p:spPr>
          <a:xfrm>
            <a:off x="319088" y="1417637"/>
            <a:ext cx="8716962" cy="40275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2400" dirty="0" smtClean="0"/>
              <a:t>Μας δίνει ένα ανώτατο όριο αξιόπιστης μετάδοσης δεδομένων μέσα από </a:t>
            </a:r>
            <a:r>
              <a:rPr lang="en-US" sz="2400" dirty="0" smtClean="0"/>
              <a:t>AWGN </a:t>
            </a:r>
            <a:r>
              <a:rPr lang="el-GR" sz="2400" dirty="0" smtClean="0"/>
              <a:t>κανάλι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  <a:endParaRPr lang="en-US" sz="2400" dirty="0" smtClean="0"/>
          </a:p>
          <a:p>
            <a:pPr marL="0" indent="0" eaLnBrk="1" hangingPunct="1"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l-GR" sz="2400" dirty="0" smtClean="0"/>
              <a:t>Προσφέρει τη δυνατότητα για ανταλλαγή </a:t>
            </a:r>
            <a:r>
              <a:rPr lang="en-US" sz="2400" dirty="0" smtClean="0"/>
              <a:t>(trade-off) </a:t>
            </a:r>
            <a:r>
              <a:rPr lang="el-GR" sz="2400" dirty="0" smtClean="0"/>
              <a:t>σήματος-προς-θόρυβο </a:t>
            </a:r>
            <a:r>
              <a:rPr lang="en-US" sz="2400" dirty="0" smtClean="0"/>
              <a:t>(SNR) </a:t>
            </a:r>
            <a:r>
              <a:rPr lang="el-GR" sz="2400" dirty="0" smtClean="0"/>
              <a:t>με εύρος ζώνης</a:t>
            </a:r>
          </a:p>
          <a:p>
            <a:pPr eaLnBrk="1" hangingPunct="1">
              <a:defRPr/>
            </a:pPr>
            <a:endParaRPr lang="el-GR" sz="2400" dirty="0" smtClean="0"/>
          </a:p>
          <a:p>
            <a:pPr eaLnBrk="1" hangingPunct="1">
              <a:defRPr/>
            </a:pPr>
            <a:r>
              <a:rPr lang="el-GR" sz="2400" dirty="0" smtClean="0"/>
              <a:t>«Συμπίεση» εύρους ζώνης μεταδιδόμενου σήματος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Όριο </a:t>
            </a:r>
            <a:r>
              <a:rPr lang="en-US" sz="3600" dirty="0" smtClean="0"/>
              <a:t>Shannon</a:t>
            </a:r>
            <a:endParaRPr lang="en-GB" sz="3600" dirty="0" smtClean="0"/>
          </a:p>
        </p:txBody>
      </p:sp>
      <p:graphicFrame>
        <p:nvGraphicFramePr>
          <p:cNvPr id="26626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838561"/>
              </p:ext>
            </p:extLst>
          </p:nvPr>
        </p:nvGraphicFramePr>
        <p:xfrm>
          <a:off x="569372" y="3645025"/>
          <a:ext cx="8261644" cy="922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4" name="Equation" r:id="rId4" imgW="5117760" imgH="571320" progId="Equation.DSMT4">
                  <p:embed/>
                </p:oleObj>
              </mc:Choice>
              <mc:Fallback>
                <p:oleObj name="Equation" r:id="rId4" imgW="511776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72" y="3645025"/>
                        <a:ext cx="8261644" cy="922516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 cap="flat">
                        <a:solidFill>
                          <a:schemeClr val="tx1"/>
                        </a:solidFill>
                        <a:miter lim="800000"/>
                        <a:headEnd type="none" w="med" len="med"/>
                        <a:tailEnd type="none" w="med" len="med"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9897" name="Rectangle 9"/>
          <p:cNvSpPr>
            <a:spLocks noChangeArrowheads="1"/>
          </p:cNvSpPr>
          <p:nvPr/>
        </p:nvSpPr>
        <p:spPr bwMode="auto">
          <a:xfrm>
            <a:off x="642938" y="4579938"/>
            <a:ext cx="7385050" cy="5048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lIns="91430" tIns="45715" rIns="91430" bIns="45715"/>
          <a:lstStyle/>
          <a:p>
            <a:pPr marL="342900" indent="-342900" algn="l">
              <a:defRPr/>
            </a:pPr>
            <a:endParaRPr lang="el-GR" dirty="0">
              <a:latin typeface="+mn-lt"/>
            </a:endParaRPr>
          </a:p>
          <a:p>
            <a:pPr marL="342900" indent="-342900" algn="l">
              <a:buFont typeface="Wingdings" panose="05000000000000000000" pitchFamily="2" charset="2"/>
              <a:buNone/>
              <a:defRPr/>
            </a:pPr>
            <a:endParaRPr lang="el-GR" dirty="0">
              <a:latin typeface="+mn-lt"/>
            </a:endParaRPr>
          </a:p>
        </p:txBody>
      </p:sp>
      <p:graphicFrame>
        <p:nvGraphicFramePr>
          <p:cNvPr id="2662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833319"/>
              </p:ext>
            </p:extLst>
          </p:nvPr>
        </p:nvGraphicFramePr>
        <p:xfrm>
          <a:off x="2615406" y="5422668"/>
          <a:ext cx="4376738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5" name="Equation" r:id="rId6" imgW="2273040" imgH="482400" progId="Equation.DSMT4">
                  <p:embed/>
                </p:oleObj>
              </mc:Choice>
              <mc:Fallback>
                <p:oleObj name="Equation" r:id="rId6" imgW="2273040" imgH="482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406" y="5422668"/>
                        <a:ext cx="4376738" cy="925512"/>
                      </a:xfrm>
                      <a:prstGeom prst="rect">
                        <a:avLst/>
                      </a:prstGeom>
                      <a:solidFill>
                        <a:srgbClr val="FFE0A3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/>
              <p:cNvSpPr txBox="1">
                <a:spLocks noChangeArrowheads="1"/>
              </p:cNvSpPr>
              <p:nvPr/>
            </p:nvSpPr>
            <p:spPr>
              <a:xfrm>
                <a:off x="642938" y="1417638"/>
                <a:ext cx="8321675" cy="49636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r>
                  <a:rPr lang="el-GR" sz="2000" dirty="0" smtClean="0"/>
                  <a:t>Ένα αθόρυβο κανάλι έχει άπειρη χωρητικότητα</a:t>
                </a:r>
                <a:endParaRPr lang="en-US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n-US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r>
                  <a:rPr lang="el-GR" sz="2000" dirty="0" smtClean="0"/>
                  <a:t>Όταν υπάρχει θόρυβος και η ισχύς του μεταδιδόμενου σήματος είναι σταθερή τότε η χωρητικότητα του καναλιού τείνει σε ένα πεπερασμένο ανώτατο όριο καθώς το εύρος ζώνης τείνει στο άπειρο.</a:t>
                </a:r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r>
                  <a:rPr lang="el-GR" sz="2000" dirty="0"/>
                  <a:t> Επειδή όμως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000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sub>
                        <m:r>
                          <a:rPr lang="el-G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l-GR" sz="2000">
                            <a:latin typeface="Cambria Math" panose="02040503050406030204" pitchFamily="18" charset="0"/>
                          </a:rPr>
                          <m:t>→0</m:t>
                        </m:r>
                      </m:sub>
                    </m:sSub>
                    <m:sSup>
                      <m:sSupPr>
                        <m:ctrlPr>
                          <a:rPr lang="el-G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l-GR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l-G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l-GR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sup>
                    </m:sSup>
                    <m:r>
                      <a:rPr lang="el-GR" sz="200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2000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l-GR" sz="2000" dirty="0" smtClean="0"/>
                  <a:t>  </a:t>
                </a:r>
                <a:r>
                  <a:rPr lang="el-GR" sz="2000" dirty="0"/>
                  <a:t>καταλήγουμε ότι</a:t>
                </a:r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defRPr/>
                </a:pPr>
                <a:endParaRPr lang="el-GR" sz="2000" dirty="0" smtClean="0"/>
              </a:p>
              <a:p>
                <a:pPr fontAlgn="auto">
                  <a:lnSpc>
                    <a:spcPct val="90000"/>
                  </a:lnSpc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None/>
                  <a:defRPr/>
                </a:pPr>
                <a:endParaRPr lang="el-GR" sz="2000" dirty="0" smtClean="0"/>
              </a:p>
            </p:txBody>
          </p:sp>
        </mc:Choice>
        <mc:Fallback xmlns="">
          <p:sp>
            <p:nvSpPr>
              <p:cNvPr id="1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38" y="1417638"/>
                <a:ext cx="8321675" cy="4963690"/>
              </a:xfrm>
              <a:prstGeom prst="rect">
                <a:avLst/>
              </a:prstGeom>
              <a:blipFill rotWithShape="0">
                <a:blip r:embed="rId8"/>
                <a:stretch>
                  <a:fillRect l="-6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 </a:t>
            </a:r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5609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Πατρών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0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363895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1.00. </a:t>
            </a:r>
            <a:endParaRPr lang="el-GR" sz="2000" dirty="0"/>
          </a:p>
        </p:txBody>
      </p:sp>
      <p:sp>
        <p:nvSpPr>
          <p:cNvPr id="6" name="Ορθογώνιο 5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0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Copyright Πανεπιστήμιο Πατρών</a:t>
            </a:r>
            <a:r>
              <a:rPr lang="en-US" sz="2000" dirty="0"/>
              <a:t>, </a:t>
            </a:r>
            <a:r>
              <a:rPr lang="el-GR" sz="2000" dirty="0"/>
              <a:t>Κώστας Μπερμπερίδης. </a:t>
            </a:r>
            <a:r>
              <a:rPr lang="el-GR" sz="2000" dirty="0" smtClean="0"/>
              <a:t>«Ψηφιακές Τηλεπικοινωνίες</a:t>
            </a:r>
            <a:r>
              <a:rPr lang="el-GR" sz="2000" dirty="0"/>
              <a:t>». Έκδοση: 1.0. Πάτρα 2015. Διαθέσιμο από τη δικτυακή διεύθυνση: </a:t>
            </a:r>
            <a:r>
              <a:rPr lang="en-US" sz="2000" dirty="0"/>
              <a:t>https://eclass.upatras.gr/courses/CEID1110/</a:t>
            </a:r>
            <a:r>
              <a:rPr lang="el-GR" sz="2000" dirty="0"/>
              <a:t>.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Κωδικοποίηση Καναλιού (2 από 2)</a:t>
            </a:r>
            <a:endParaRPr lang="en-US" sz="3600" dirty="0" smtClean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417637"/>
            <a:ext cx="8305800" cy="45316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l-GR" sz="2400" dirty="0">
                <a:solidFill>
                  <a:srgbClr val="0033CC"/>
                </a:solidFill>
              </a:rPr>
              <a:t>Αποτέλεσμα:</a:t>
            </a:r>
          </a:p>
          <a:p>
            <a:pPr lvl="1">
              <a:defRPr/>
            </a:pPr>
            <a:r>
              <a:rPr lang="el-GR" sz="2400" dirty="0"/>
              <a:t>η μετάδοση μπορεί να περιέχει </a:t>
            </a:r>
            <a:r>
              <a:rPr lang="el-GR" sz="2400" dirty="0">
                <a:solidFill>
                  <a:srgbClr val="0033CC"/>
                </a:solidFill>
              </a:rPr>
              <a:t>σφάλματα</a:t>
            </a:r>
            <a:r>
              <a:rPr lang="el-GR" sz="2400" dirty="0"/>
              <a:t> (λίγα ή πολλά)</a:t>
            </a:r>
          </a:p>
          <a:p>
            <a:pPr lvl="1">
              <a:defRPr/>
            </a:pPr>
            <a:r>
              <a:rPr lang="el-GR" sz="2400" dirty="0">
                <a:solidFill>
                  <a:srgbClr val="0033CC"/>
                </a:solidFill>
              </a:rPr>
              <a:t>θεμελιώδη όρια</a:t>
            </a:r>
            <a:r>
              <a:rPr lang="el-GR" sz="2400" dirty="0"/>
              <a:t> στο ρυθμό/ισχύ μετάδοσης και στην πιθανότητα σφάλματος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883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5"/>
            <a:ext cx="8928992" cy="10891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 smtClean="0"/>
              <a:t>Το </a:t>
            </a:r>
            <a:r>
              <a:rPr lang="el-GR" sz="16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600" dirty="0" err="1"/>
              <a:t>κ.λ.π</a:t>
            </a:r>
            <a:r>
              <a:rPr lang="el-GR" sz="16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1600" dirty="0" smtClean="0"/>
              <a:t>».                     </a:t>
            </a:r>
          </a:p>
          <a:p>
            <a:pPr marL="0" indent="0">
              <a:buNone/>
            </a:pPr>
            <a:endParaRPr lang="el-GR" sz="16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06084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636912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>
              <a:buNone/>
            </a:pPr>
            <a:r>
              <a:rPr lang="el-GR" sz="1800" dirty="0">
                <a:latin typeface="+mn-lt"/>
              </a:rPr>
              <a:t>[1] http://creativecommons.org/licenses/by-nc-sa/4.0/ </a:t>
            </a:r>
          </a:p>
          <a:p>
            <a:pPr algn="l">
              <a:buNone/>
            </a:pPr>
            <a:r>
              <a:rPr lang="el-GR" sz="1800" dirty="0">
                <a:latin typeface="+mn-lt"/>
              </a:rPr>
              <a:t>Ως </a:t>
            </a:r>
            <a:r>
              <a:rPr lang="el-GR" sz="1800" b="1" dirty="0">
                <a:latin typeface="+mn-lt"/>
              </a:rPr>
              <a:t>Μη Εμπορική</a:t>
            </a:r>
            <a:r>
              <a:rPr lang="el-GR" sz="1800" dirty="0">
                <a:latin typeface="+mn-lt"/>
              </a:rPr>
              <a:t> ορίζεται η χρήση: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l-GR" sz="1800" dirty="0">
                <a:latin typeface="+mn-lt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800" dirty="0" err="1">
                <a:latin typeface="+mn-lt"/>
              </a:rPr>
              <a:t>αδειοδόχο</a:t>
            </a:r>
            <a:endParaRPr lang="el-GR" sz="1800" dirty="0">
              <a:latin typeface="+mn-lt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l-GR" sz="1800" dirty="0">
                <a:latin typeface="+mn-lt"/>
              </a:rPr>
              <a:t>που</a:t>
            </a:r>
            <a:r>
              <a:rPr lang="en-GB" sz="1800" dirty="0">
                <a:latin typeface="+mn-lt"/>
              </a:rPr>
              <a:t> </a:t>
            </a:r>
            <a:r>
              <a:rPr lang="el-GR" sz="1800" dirty="0">
                <a:latin typeface="+mn-lt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l-GR" sz="1800" dirty="0">
                <a:latin typeface="+mn-lt"/>
              </a:rPr>
              <a:t>που</a:t>
            </a:r>
            <a:r>
              <a:rPr lang="en-GB" sz="1800" dirty="0">
                <a:latin typeface="+mn-lt"/>
              </a:rPr>
              <a:t> </a:t>
            </a:r>
            <a:r>
              <a:rPr lang="el-GR" sz="1800" dirty="0">
                <a:latin typeface="+mn-lt"/>
              </a:rPr>
              <a:t>δεν προσπορίζει στο διανομέα του έργου και</a:t>
            </a:r>
            <a:r>
              <a:rPr lang="en-GB" sz="1800" dirty="0">
                <a:latin typeface="+mn-lt"/>
              </a:rPr>
              <a:t> </a:t>
            </a:r>
            <a:r>
              <a:rPr lang="el-GR" sz="1800" dirty="0" err="1">
                <a:latin typeface="+mn-lt"/>
              </a:rPr>
              <a:t>αδειοδόχο</a:t>
            </a:r>
            <a:r>
              <a:rPr lang="en-GB" sz="1800" dirty="0">
                <a:latin typeface="+mn-lt"/>
              </a:rPr>
              <a:t> </a:t>
            </a:r>
            <a:r>
              <a:rPr lang="el-GR" sz="1800" dirty="0">
                <a:latin typeface="+mn-lt"/>
              </a:rPr>
              <a:t>έμμεσο οικονομικό όφελος (π.χ. διαφημίσεις) από την προβολή του έργου σε διαδικτυακό </a:t>
            </a:r>
            <a:r>
              <a:rPr lang="el-GR" sz="1800" dirty="0" smtClean="0">
                <a:latin typeface="+mn-lt"/>
              </a:rPr>
              <a:t>τόπο</a:t>
            </a:r>
            <a:endParaRPr lang="en-US" sz="1800" dirty="0" smtClean="0">
              <a:latin typeface="+mn-lt"/>
            </a:endParaRPr>
          </a:p>
          <a:p>
            <a:pPr algn="l">
              <a:buNone/>
            </a:pPr>
            <a:endParaRPr lang="el-GR" sz="1800" dirty="0" smtClean="0">
              <a:latin typeface="+mn-lt"/>
            </a:endParaRPr>
          </a:p>
          <a:p>
            <a:pPr algn="l">
              <a:buNone/>
            </a:pPr>
            <a:r>
              <a:rPr lang="el-GR" sz="1800" dirty="0" smtClean="0">
                <a:latin typeface="+mn-lt"/>
              </a:rPr>
              <a:t>Ο </a:t>
            </a:r>
            <a:r>
              <a:rPr lang="el-GR" sz="1800" dirty="0">
                <a:latin typeface="+mn-lt"/>
              </a:rPr>
              <a:t>δικαιούχος μπορεί να παρέχει στον </a:t>
            </a:r>
            <a:r>
              <a:rPr lang="el-GR" sz="1800" dirty="0" err="1">
                <a:latin typeface="+mn-lt"/>
              </a:rPr>
              <a:t>αδειοδόχο</a:t>
            </a:r>
            <a:r>
              <a:rPr lang="el-GR" sz="1800" dirty="0">
                <a:latin typeface="+mn-lt"/>
              </a:rPr>
              <a:t> ξεχωριστή άδεια να χρησιμοποιεί το έργο για εμπορική χρήση, εφόσον αυτό του ζητηθεί</a:t>
            </a:r>
            <a:r>
              <a:rPr lang="el-GR" sz="1800" dirty="0" smtClean="0">
                <a:latin typeface="+mn-lt"/>
              </a:rPr>
              <a:t>.</a:t>
            </a:r>
            <a:endParaRPr lang="el-GR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43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  <p:sp>
        <p:nvSpPr>
          <p:cNvPr id="4" name="Ορθογώνιο 3"/>
          <p:cNvSpPr/>
          <p:nvPr/>
        </p:nvSpPr>
        <p:spPr>
          <a:xfrm>
            <a:off x="107504" y="6237312"/>
            <a:ext cx="35665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464156" y="6453336"/>
            <a:ext cx="806828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402"/>
            <a:ext cx="726005" cy="7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Διάκριση Καναλιών (1 από 2)</a:t>
            </a:r>
            <a:endParaRPr lang="en-US" sz="3600" dirty="0" smtClean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idx="1"/>
          </p:nvPr>
        </p:nvSpPr>
        <p:spPr>
          <a:xfrm>
            <a:off x="587375" y="1417638"/>
            <a:ext cx="8305800" cy="424361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2400" dirty="0" smtClean="0"/>
              <a:t>Η κατηγοριοποίηση των καναλιών είναι αντίστοιχη της κατηγοριοποίησης των πηγών</a:t>
            </a:r>
          </a:p>
          <a:p>
            <a:pPr eaLnBrk="1" hangingPunct="1">
              <a:defRPr/>
            </a:pPr>
            <a:r>
              <a:rPr lang="el-GR" sz="2400" dirty="0" smtClean="0"/>
              <a:t>Ως προς το </a:t>
            </a:r>
            <a:r>
              <a:rPr lang="el-GR" sz="2400" dirty="0" smtClean="0">
                <a:solidFill>
                  <a:srgbClr val="0033CC"/>
                </a:solidFill>
              </a:rPr>
              <a:t>χρόνο</a:t>
            </a:r>
            <a:r>
              <a:rPr lang="el-GR" sz="2400" dirty="0" smtClean="0"/>
              <a:t>:</a:t>
            </a:r>
          </a:p>
          <a:p>
            <a:pPr lvl="1" eaLnBrk="1" hangingPunct="1">
              <a:defRPr/>
            </a:pPr>
            <a:r>
              <a:rPr lang="el-GR" sz="2400" dirty="0" smtClean="0"/>
              <a:t>συνεχούς χρόνου</a:t>
            </a:r>
          </a:p>
          <a:p>
            <a:pPr lvl="1" eaLnBrk="1" hangingPunct="1">
              <a:defRPr/>
            </a:pPr>
            <a:r>
              <a:rPr lang="el-GR" sz="2400" dirty="0" smtClean="0"/>
              <a:t>διακριτού χρόνου</a:t>
            </a:r>
          </a:p>
          <a:p>
            <a:pPr eaLnBrk="1" hangingPunct="1">
              <a:defRPr/>
            </a:pPr>
            <a:r>
              <a:rPr lang="el-GR" sz="2400" dirty="0" smtClean="0"/>
              <a:t>Ως προς το </a:t>
            </a:r>
            <a:r>
              <a:rPr lang="el-GR" sz="2400" dirty="0" smtClean="0">
                <a:solidFill>
                  <a:srgbClr val="0033CC"/>
                </a:solidFill>
              </a:rPr>
              <a:t>αλφάβητο</a:t>
            </a:r>
            <a:r>
              <a:rPr lang="el-GR" sz="2400" dirty="0" smtClean="0"/>
              <a:t> του μεταδιδόμενου σήματος:</a:t>
            </a:r>
          </a:p>
          <a:p>
            <a:pPr lvl="1" eaLnBrk="1" hangingPunct="1">
              <a:defRPr/>
            </a:pPr>
            <a:r>
              <a:rPr lang="el-GR" sz="2400" dirty="0" smtClean="0"/>
              <a:t>συνεχούς αλφαβήτου (κυματομορφή)</a:t>
            </a:r>
          </a:p>
          <a:p>
            <a:pPr lvl="1" eaLnBrk="1" hangingPunct="1">
              <a:defRPr/>
            </a:pPr>
            <a:r>
              <a:rPr lang="el-GR" sz="2400" dirty="0" smtClean="0"/>
              <a:t>διακριτού αλφαβήτου (π.χ. </a:t>
            </a:r>
            <a:r>
              <a:rPr lang="en-US" sz="2400" dirty="0" smtClean="0"/>
              <a:t>bits, </a:t>
            </a:r>
            <a:r>
              <a:rPr lang="el-GR" sz="2400" dirty="0" smtClean="0"/>
              <a:t>σύμβολα)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600" dirty="0" smtClean="0"/>
              <a:t>Διάκριση Καναλιών (2 από 2)</a:t>
            </a:r>
            <a:endParaRPr lang="en-US" sz="3600" dirty="0" smtClean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idx="1"/>
          </p:nvPr>
        </p:nvSpPr>
        <p:spPr>
          <a:xfrm>
            <a:off x="587375" y="1417638"/>
            <a:ext cx="8305800" cy="42436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2400" dirty="0"/>
              <a:t>Το κανάλι συνεχούς χρόνου μπορεί να μετατραπεί σε διακριτού:</a:t>
            </a:r>
          </a:p>
          <a:p>
            <a:pPr lvl="1">
              <a:defRPr/>
            </a:pPr>
            <a:r>
              <a:rPr lang="el-GR" sz="2400" dirty="0"/>
              <a:t>θα πρέπει όμως να είναι πεπερασμένου εύρους ζώνης</a:t>
            </a:r>
          </a:p>
          <a:p>
            <a:pPr lvl="1">
              <a:defRPr/>
            </a:pPr>
            <a:r>
              <a:rPr lang="el-GR" sz="2400" dirty="0"/>
              <a:t>και να </a:t>
            </a:r>
            <a:r>
              <a:rPr lang="el-GR" sz="2400" dirty="0" err="1"/>
              <a:t>δειγματοληπτηθεί</a:t>
            </a:r>
            <a:r>
              <a:rPr lang="el-GR" sz="2400" dirty="0"/>
              <a:t> σύμφωνα με το όριο </a:t>
            </a:r>
            <a:r>
              <a:rPr lang="en-US" sz="2400" dirty="0" err="1"/>
              <a:t>Nyquist</a:t>
            </a:r>
            <a:endParaRPr lang="el-GR" sz="2400" dirty="0"/>
          </a:p>
          <a:p>
            <a:pPr>
              <a:defRPr/>
            </a:pPr>
            <a:r>
              <a:rPr lang="el-GR" sz="2400" dirty="0"/>
              <a:t>Εστιάζουμε σε κανάλια διακριτού χρόνου και διακριτού αλφαβήτου</a:t>
            </a:r>
            <a:r>
              <a:rPr lang="en-US" sz="2400" dirty="0"/>
              <a:t> </a:t>
            </a:r>
            <a:endParaRPr lang="el-GR" sz="2400" dirty="0"/>
          </a:p>
          <a:p>
            <a:pPr>
              <a:defRPr/>
            </a:pPr>
            <a:r>
              <a:rPr lang="el-GR" sz="2400" dirty="0">
                <a:solidFill>
                  <a:srgbClr val="C00000"/>
                </a:solidFill>
              </a:rPr>
              <a:t>Σημείωση:  </a:t>
            </a:r>
            <a:r>
              <a:rPr lang="el-GR" sz="2400" dirty="0">
                <a:solidFill>
                  <a:srgbClr val="0033CC"/>
                </a:solidFill>
              </a:rPr>
              <a:t>Τα κανάλια αυτά εμπεριέχουν ως μέρη τους τα συνεχή κανάλια</a:t>
            </a:r>
          </a:p>
          <a:p>
            <a:pPr eaLnBrk="1" hangingPunct="1">
              <a:defRPr/>
            </a:pPr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318760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012" name="Rectangle 3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3200" dirty="0" smtClean="0"/>
              <a:t>Βλ. Εισαγωγή: Βασική Δομή Ψ.Τ.Σ.</a:t>
            </a:r>
            <a:endParaRPr lang="en-GB" sz="3200" dirty="0" smtClean="0"/>
          </a:p>
        </p:txBody>
      </p:sp>
      <p:pic>
        <p:nvPicPr>
          <p:cNvPr id="33796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737519"/>
            <a:ext cx="8950325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Box 40"/>
          <p:cNvSpPr txBox="1">
            <a:spLocks noChangeArrowheads="1"/>
          </p:cNvSpPr>
          <p:nvPr/>
        </p:nvSpPr>
        <p:spPr bwMode="auto">
          <a:xfrm>
            <a:off x="1547813" y="1124744"/>
            <a:ext cx="17287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Μ-αδικά σύμβολα</a:t>
            </a:r>
            <a:endParaRPr lang="en-US" altLang="el-GR" sz="12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ή αναλογικό σήμα</a:t>
            </a:r>
          </a:p>
        </p:txBody>
      </p:sp>
      <p:sp>
        <p:nvSpPr>
          <p:cNvPr id="33798" name="TextBox 41"/>
          <p:cNvSpPr txBox="1">
            <a:spLocks noChangeArrowheads="1"/>
          </p:cNvSpPr>
          <p:nvPr/>
        </p:nvSpPr>
        <p:spPr bwMode="auto">
          <a:xfrm>
            <a:off x="3492500" y="1124744"/>
            <a:ext cx="792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Διαδικά σύμβολα</a:t>
            </a:r>
          </a:p>
        </p:txBody>
      </p:sp>
      <p:sp>
        <p:nvSpPr>
          <p:cNvPr id="33799" name="TextBox 42"/>
          <p:cNvSpPr txBox="1">
            <a:spLocks noChangeArrowheads="1"/>
          </p:cNvSpPr>
          <p:nvPr/>
        </p:nvSpPr>
        <p:spPr bwMode="auto">
          <a:xfrm>
            <a:off x="5651500" y="1166019"/>
            <a:ext cx="792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Διαδικά σύμβολα</a:t>
            </a:r>
          </a:p>
        </p:txBody>
      </p:sp>
      <p:sp>
        <p:nvSpPr>
          <p:cNvPr id="33800" name="TextBox 43"/>
          <p:cNvSpPr txBox="1">
            <a:spLocks noChangeArrowheads="1"/>
          </p:cNvSpPr>
          <p:nvPr/>
        </p:nvSpPr>
        <p:spPr bwMode="auto">
          <a:xfrm>
            <a:off x="7812088" y="1166019"/>
            <a:ext cx="115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Αναλογικά σήματα</a:t>
            </a:r>
          </a:p>
        </p:txBody>
      </p:sp>
      <p:sp>
        <p:nvSpPr>
          <p:cNvPr id="33801" name="TextBox 44"/>
          <p:cNvSpPr txBox="1">
            <a:spLocks noChangeArrowheads="1"/>
          </p:cNvSpPr>
          <p:nvPr/>
        </p:nvSpPr>
        <p:spPr bwMode="auto">
          <a:xfrm>
            <a:off x="8172450" y="4766469"/>
            <a:ext cx="115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1200"/>
              <a:t>Αναλογικά σήματα</a:t>
            </a:r>
          </a:p>
        </p:txBody>
      </p:sp>
      <p:cxnSp>
        <p:nvCxnSpPr>
          <p:cNvPr id="33802" name="Straight Arrow Connector 46"/>
          <p:cNvCxnSpPr>
            <a:cxnSpLocks noChangeShapeType="1"/>
          </p:cNvCxnSpPr>
          <p:nvPr/>
        </p:nvCxnSpPr>
        <p:spPr bwMode="auto">
          <a:xfrm flipH="1">
            <a:off x="1835150" y="1627982"/>
            <a:ext cx="288925" cy="576262"/>
          </a:xfrm>
          <a:prstGeom prst="straightConnector1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3" name="Straight Arrow Connector 48"/>
          <p:cNvCxnSpPr>
            <a:cxnSpLocks noChangeShapeType="1"/>
          </p:cNvCxnSpPr>
          <p:nvPr/>
        </p:nvCxnSpPr>
        <p:spPr bwMode="auto">
          <a:xfrm flipH="1">
            <a:off x="3851275" y="1627982"/>
            <a:ext cx="288925" cy="576262"/>
          </a:xfrm>
          <a:prstGeom prst="straightConnector1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4" name="Straight Arrow Connector 49"/>
          <p:cNvCxnSpPr>
            <a:cxnSpLocks noChangeShapeType="1"/>
          </p:cNvCxnSpPr>
          <p:nvPr/>
        </p:nvCxnSpPr>
        <p:spPr bwMode="auto">
          <a:xfrm flipH="1">
            <a:off x="5867400" y="1627982"/>
            <a:ext cx="288925" cy="576262"/>
          </a:xfrm>
          <a:prstGeom prst="straightConnector1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5" name="Straight Arrow Connector 50"/>
          <p:cNvCxnSpPr>
            <a:cxnSpLocks noChangeShapeType="1"/>
          </p:cNvCxnSpPr>
          <p:nvPr/>
        </p:nvCxnSpPr>
        <p:spPr bwMode="auto">
          <a:xfrm flipH="1">
            <a:off x="8027988" y="1627982"/>
            <a:ext cx="288925" cy="576262"/>
          </a:xfrm>
          <a:prstGeom prst="straightConnector1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6" name="Straight Arrow Connector 51"/>
          <p:cNvCxnSpPr>
            <a:cxnSpLocks noChangeShapeType="1"/>
          </p:cNvCxnSpPr>
          <p:nvPr/>
        </p:nvCxnSpPr>
        <p:spPr bwMode="auto">
          <a:xfrm flipH="1" flipV="1">
            <a:off x="8243888" y="4364832"/>
            <a:ext cx="504825" cy="287337"/>
          </a:xfrm>
          <a:prstGeom prst="straightConnector1">
            <a:avLst/>
          </a:prstGeom>
          <a:noFill/>
          <a:ln w="12700" cap="sq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Ανοιχτά Μαθήματα Template.potx" id="{325F7027-AB97-47D6-A50A-CECCD2A64FB5}" vid="{A60DF7FA-2893-48FE-89AE-98F75B84039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Ανοιχτά Μαθήματα Template</Template>
  <TotalTime>12897</TotalTime>
  <Words>2991</Words>
  <Application>Microsoft Office PowerPoint</Application>
  <PresentationFormat>On-screen Show (4:3)</PresentationFormat>
  <Paragraphs>564</Paragraphs>
  <Slides>61</Slides>
  <Notes>61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71" baseType="lpstr">
      <vt:lpstr>Arial</vt:lpstr>
      <vt:lpstr>Calibri</vt:lpstr>
      <vt:lpstr>Cambria Math</vt:lpstr>
      <vt:lpstr>Euclid Symbol</vt:lpstr>
      <vt:lpstr>Symbol</vt:lpstr>
      <vt:lpstr>Tahoma</vt:lpstr>
      <vt:lpstr>Wingdings</vt:lpstr>
      <vt:lpstr>Θέμα του Office</vt:lpstr>
      <vt:lpstr>Equation</vt:lpstr>
      <vt:lpstr>VISIO</vt:lpstr>
      <vt:lpstr>Ψηφιακές Τηλεπικοινωνιές</vt:lpstr>
      <vt:lpstr>Σκοποί  ενότητας</vt:lpstr>
      <vt:lpstr>Περιεχόμενα ενότητας</vt:lpstr>
      <vt:lpstr>Χωρητικότητα Καναλιού</vt:lpstr>
      <vt:lpstr>Κωδικοποίηση Καναλιού (1 από 2)</vt:lpstr>
      <vt:lpstr>Κωδικοποίηση Καναλιού (2 από 2)</vt:lpstr>
      <vt:lpstr>Διάκριση Καναλιών (1 από 2)</vt:lpstr>
      <vt:lpstr>Διάκριση Καναλιών (2 από 2)</vt:lpstr>
      <vt:lpstr>Βλ. Εισαγωγή: Βασική Δομή Ψ.Τ.Σ.</vt:lpstr>
      <vt:lpstr>Διακριτό Κανάλι Χωρίς Μνήμη</vt:lpstr>
      <vt:lpstr>Περιγραφή ενός DMC (1 από 2)</vt:lpstr>
      <vt:lpstr>Περιγραφή ενός DMC (2 από 2)</vt:lpstr>
      <vt:lpstr>Βασικές Σχέσεις (1 από 4)</vt:lpstr>
      <vt:lpstr>Βασικές Σχέσεις (2 από 4)</vt:lpstr>
      <vt:lpstr>Βασικές Σχέσεις (3 από 4)</vt:lpstr>
      <vt:lpstr>Βασικές Σχέσεις (4 από 4)</vt:lpstr>
      <vt:lpstr>Πότε ένα κανάλι είναι «καλό»; (1 από 2)</vt:lpstr>
      <vt:lpstr>Πότε ένα κανάλι είναι «καλό»; (2 από 2)</vt:lpstr>
      <vt:lpstr>Από Κοινού Εντροπία</vt:lpstr>
      <vt:lpstr>Υπό Συνθήκη Εντροπία (1 από 3)</vt:lpstr>
      <vt:lpstr>Υπό Συνθήκη Εντροπία (2 από 3)</vt:lpstr>
      <vt:lpstr>Υπό Συνθήκη Εντροπία (3 από 3)</vt:lpstr>
      <vt:lpstr>Αμοιβαία Πληροφορία</vt:lpstr>
      <vt:lpstr>Αμοιβαία Πληροφορία και Κανάλι (1 από 3)</vt:lpstr>
      <vt:lpstr>Αμοιβαία Πληροφορία και Κανάλι (2 από 3)</vt:lpstr>
      <vt:lpstr>Αμοιβαία Πληροφορία και Κανάλι (3 από 3)</vt:lpstr>
      <vt:lpstr>Ιδιότητες Αμοιβαίας Πληροφορίας</vt:lpstr>
      <vt:lpstr>Ιδιότητες Αμοιβαίας Πληροφορίας (ΟΧΙ)</vt:lpstr>
      <vt:lpstr>Σχέση Ποσοτήτων</vt:lpstr>
      <vt:lpstr>Χωρητικότητα Καναλιού (1 από 4)</vt:lpstr>
      <vt:lpstr>Χωρητικότητα Καναλιού (2 από 4)</vt:lpstr>
      <vt:lpstr>Χωρητικότητα Καναλιού (3 από 4)</vt:lpstr>
      <vt:lpstr>Χωρητικότητα Καναλιού (4 από 4)</vt:lpstr>
      <vt:lpstr>Ορισμός Χωρητικότητας</vt:lpstr>
      <vt:lpstr>Υπολογισμός Χωρητικότητας</vt:lpstr>
      <vt:lpstr>Δυαδικό Συμμετρικό Κανάλι</vt:lpstr>
      <vt:lpstr>Χωρητικότητα BSC (1 από 2)</vt:lpstr>
      <vt:lpstr>Χωρητικότητα BSC (2 από 2)</vt:lpstr>
      <vt:lpstr>Θεώρημα Χωρητικότητας Καναλιού</vt:lpstr>
      <vt:lpstr>Θεώρημα Χωρητικότητας Καναλιού</vt:lpstr>
      <vt:lpstr>Αναλογικό Κανάλι (1 από 2)</vt:lpstr>
      <vt:lpstr>Αναλογικό Κανάλι (2 από 2)</vt:lpstr>
      <vt:lpstr>Διαφορική Εντροπία</vt:lpstr>
      <vt:lpstr>Διαφορική Εντροπία Ομοιόμορφης</vt:lpstr>
      <vt:lpstr>Διαφορική Εντροπία Gaussian</vt:lpstr>
      <vt:lpstr>Κανάλια με Συνεχές Αλφάβητο (1 από 2)</vt:lpstr>
      <vt:lpstr>Κανάλια με Συνεχές Αλφάβητο (2 από 2)</vt:lpstr>
      <vt:lpstr>Κανάλι AWGN</vt:lpstr>
      <vt:lpstr>Μοντέλο AWGN</vt:lpstr>
      <vt:lpstr>Χωρητικότητα Καναλιού AWGN</vt:lpstr>
      <vt:lpstr>Shannon-Hartley + Ισχύς Θορύβου</vt:lpstr>
      <vt:lpstr>Κωδικοποιητής Καναλιού</vt:lpstr>
      <vt:lpstr>Συνέπειες του Θεωρήματος S-H</vt:lpstr>
      <vt:lpstr>Όριο Shannon</vt:lpstr>
      <vt:lpstr>Τέλος Ενότητας 4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Company>SPCLab/CEID/UPatras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"Mobile Channel Characteristics"</dc:title>
  <dc:creator>Kostas Berberidis</dc:creator>
  <cp:lastModifiedBy>Evangelos Vlachos</cp:lastModifiedBy>
  <cp:revision>2695</cp:revision>
  <cp:lastPrinted>1601-01-01T00:00:00Z</cp:lastPrinted>
  <dcterms:created xsi:type="dcterms:W3CDTF">2001-05-17T09:43:34Z</dcterms:created>
  <dcterms:modified xsi:type="dcterms:W3CDTF">2015-09-02T13:35:15Z</dcterms:modified>
</cp:coreProperties>
</file>